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  <p:sldId id="272" r:id="rId16"/>
    <p:sldId id="271" r:id="rId17"/>
    <p:sldId id="273" r:id="rId18"/>
    <p:sldId id="274" r:id="rId19"/>
    <p:sldId id="275" r:id="rId20"/>
    <p:sldId id="276" r:id="rId21"/>
    <p:sldId id="278" r:id="rId22"/>
    <p:sldId id="277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921" autoAdjust="0"/>
    <p:restoredTop sz="94660"/>
  </p:normalViewPr>
  <p:slideViewPr>
    <p:cSldViewPr>
      <p:cViewPr varScale="1">
        <p:scale>
          <a:sx n="70" d="100"/>
          <a:sy n="70" d="100"/>
        </p:scale>
        <p:origin x="7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95ED7A2-DAA8-4DFC-BBDE-BEBE62FCB5AF}" type="datetimeFigureOut">
              <a:rPr lang="en-US" smtClean="0"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8316AE1-899D-4480-927D-1E27929DF93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 to Systems of Equations and Graphing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6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sz="4000" dirty="0" smtClean="0">
                <a:effectLst/>
              </a:rPr>
              <a:t>Draw each line on the same grid.</a:t>
            </a:r>
            <a:endParaRPr lang="en-US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2550549"/>
            <a:ext cx="5638800" cy="4293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1451215"/>
                  </p:ext>
                </p:extLst>
              </p:nvPr>
            </p:nvGraphicFramePr>
            <p:xfrm>
              <a:off x="381000" y="914400"/>
              <a:ext cx="8305800" cy="1524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60960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Procedures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sz="2000">
                                    <a:effectLst/>
                                    <a:latin typeface="Cambria Math"/>
                                  </a:rPr>
                                  <m:t>= −</m:t>
                                </m:r>
                                <m:f>
                                  <m:fPr>
                                    <m:ctrlPr>
                                      <a:rPr lang="en-US" sz="20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0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0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sz="2000">
                                    <a:effectLst/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>
                                    <a:effectLst/>
                                    <a:latin typeface="Cambria Math"/>
                                  </a:rPr>
                                  <m:t>+4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>
                                    <a:effectLst/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en-US" sz="2000">
                                    <a:effectLst/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000">
                                    <a:effectLst/>
                                    <a:latin typeface="Cambria Math"/>
                                  </a:rPr>
                                  <m:t>−2</m:t>
                                </m:r>
                                <m:r>
                                  <a:rPr lang="en-US" sz="2000">
                                    <a:effectLst/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sz="2000">
                                    <a:effectLst/>
                                    <a:latin typeface="Cambria Math"/>
                                  </a:rPr>
                                  <m:t>=8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7590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Identify the slope and y- intercept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m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 b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</a:rPr>
                            <a:t>m = ____ b =____</a:t>
                          </a:r>
                          <a:endParaRPr lang="en-US" sz="20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21451215"/>
                  </p:ext>
                </p:extLst>
              </p:nvPr>
            </p:nvGraphicFramePr>
            <p:xfrm>
              <a:off x="381000" y="914400"/>
              <a:ext cx="8305800" cy="1524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60960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Procedures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91949" t="-12000" r="-96822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98249" t="-12000" b="-150000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Identify the slope and y- intercept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m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 b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</a:rPr>
                            <a:t>m = ____ b =____</a:t>
                          </a:r>
                          <a:endParaRPr lang="en-US" sz="20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90900" y="1465084"/>
                <a:ext cx="723900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0900" y="1465084"/>
                <a:ext cx="723900" cy="66851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495800" y="16719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4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286500" y="1465084"/>
                <a:ext cx="723900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0" y="1465084"/>
                <a:ext cx="723900" cy="66851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315200" y="161061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-4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2514600"/>
            <a:ext cx="30099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What type of lines are there?  </a:t>
            </a: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What type of solutions do these lines have?</a:t>
            </a: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What is/are the solution(s) located?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3200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Intersecting lines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648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One solution</a:t>
            </a: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994571"/>
            <a:ext cx="1447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</a:rPr>
              <a:t>( 4,  2 )</a:t>
            </a:r>
            <a:endParaRPr lang="en-US" sz="2800" b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390900" y="2819400"/>
            <a:ext cx="5676900" cy="2198132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991100" y="2514600"/>
            <a:ext cx="3848100" cy="4267201"/>
          </a:xfrm>
          <a:prstGeom prst="straightConnector1">
            <a:avLst/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Connector 14"/>
          <p:cNvSpPr/>
          <p:nvPr/>
        </p:nvSpPr>
        <p:spPr>
          <a:xfrm>
            <a:off x="7138071" y="4191000"/>
            <a:ext cx="177129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477491" y="3538664"/>
                <a:ext cx="1752600" cy="918691"/>
              </a:xfrm>
              <a:prstGeom prst="wedgeRoundRectCallout">
                <a:avLst>
                  <a:gd name="adj1" fmla="val 79562"/>
                  <a:gd name="adj2" fmla="val -23527"/>
                  <a:gd name="adj3" fmla="val 16667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>
                          <a:latin typeface="Cambria Math"/>
                        </a:rPr>
                        <m:t>𝑦</m:t>
                      </m:r>
                      <m:r>
                        <a:rPr lang="en-US" sz="1600">
                          <a:latin typeface="Cambria Math"/>
                        </a:rPr>
                        <m:t>= −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1600">
                          <a:latin typeface="Cambria Math"/>
                        </a:rPr>
                        <m:t>𝑥</m:t>
                      </m:r>
                      <m:r>
                        <a:rPr lang="en-US" sz="1600">
                          <a:latin typeface="Cambria Math"/>
                        </a:rPr>
                        <m:t>+4</m:t>
                      </m:r>
                    </m:oMath>
                  </m:oMathPara>
                </a14:m>
                <a:endParaRPr lang="en-US" sz="1600" dirty="0">
                  <a:latin typeface="Times New Roman"/>
                  <a:ea typeface="Times New Roman"/>
                  <a:cs typeface="Times New Roman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491" y="3538664"/>
                <a:ext cx="1752600" cy="918691"/>
              </a:xfrm>
              <a:prstGeom prst="wedgeRoundRectCallout">
                <a:avLst>
                  <a:gd name="adj1" fmla="val 79562"/>
                  <a:gd name="adj2" fmla="val -23527"/>
                  <a:gd name="adj3" fmla="val 16667"/>
                </a:avLst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324600" y="2667000"/>
                <a:ext cx="1581150" cy="646986"/>
              </a:xfrm>
              <a:prstGeom prst="wedgeRoundRectCallout">
                <a:avLst>
                  <a:gd name="adj1" fmla="val 27731"/>
                  <a:gd name="adj2" fmla="val 144386"/>
                  <a:gd name="adj3" fmla="val 16667"/>
                </a:avLst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>
                          <a:latin typeface="Cambria Math"/>
                        </a:rPr>
                        <m:t>3</m:t>
                      </m:r>
                      <m:r>
                        <a:rPr lang="en-US" sz="1400">
                          <a:latin typeface="Cambria Math"/>
                        </a:rPr>
                        <m:t>𝑥</m:t>
                      </m:r>
                      <m:r>
                        <a:rPr lang="en-US" sz="1400">
                          <a:latin typeface="Cambria Math"/>
                        </a:rPr>
                        <m:t>−2</m:t>
                      </m:r>
                      <m:r>
                        <a:rPr lang="en-US" sz="1400">
                          <a:latin typeface="Cambria Math"/>
                        </a:rPr>
                        <m:t>𝑦</m:t>
                      </m:r>
                      <m:r>
                        <a:rPr lang="en-US" sz="1400">
                          <a:latin typeface="Cambria Math"/>
                        </a:rPr>
                        <m:t>=8</m:t>
                      </m:r>
                    </m:oMath>
                  </m:oMathPara>
                </a14:m>
                <a:endParaRPr lang="en-US" sz="1400" dirty="0">
                  <a:latin typeface="Times New Roman"/>
                  <a:ea typeface="Times New Roman"/>
                  <a:cs typeface="Times New Roman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2667000"/>
                <a:ext cx="1581150" cy="646986"/>
              </a:xfrm>
              <a:prstGeom prst="wedgeRoundRectCallout">
                <a:avLst>
                  <a:gd name="adj1" fmla="val 27731"/>
                  <a:gd name="adj2" fmla="val 144386"/>
                  <a:gd name="adj3" fmla="val 16667"/>
                </a:avLst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842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5" grpId="0" animBg="1"/>
      <p:bldP spid="28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4741445"/>
                  </p:ext>
                </p:extLst>
              </p:nvPr>
            </p:nvGraphicFramePr>
            <p:xfrm>
              <a:off x="381000" y="1101303"/>
              <a:ext cx="8305800" cy="5429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921981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Procedures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="1" i="1" dirty="0" smtClean="0">
                            <a:effectLst/>
                            <a:latin typeface="Cambria Math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="1" i="1" dirty="0" smtClean="0">
                            <a:effectLst/>
                            <a:latin typeface="Cambria Math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𝒙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−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𝒚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22693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Put each equation in Slope-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Intercept Form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aseline="0" dirty="0" smtClean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2198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Identify the slope and y-   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intercept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m = </a:t>
                          </a:r>
                          <a:r>
                            <a:rPr lang="en-US" sz="2800" dirty="0" smtClean="0">
                              <a:effectLst/>
                            </a:rPr>
                            <a:t>____ b </a:t>
                          </a:r>
                          <a:r>
                            <a:rPr lang="en-US" sz="2800" dirty="0">
                              <a:effectLst/>
                            </a:rPr>
                            <a:t>= </a:t>
                          </a:r>
                          <a:r>
                            <a:rPr lang="en-US" sz="2800" dirty="0" smtClean="0">
                              <a:effectLst/>
                            </a:rPr>
                            <a:t>____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m = ____ b =____</a:t>
                          </a:r>
                          <a:endParaRPr lang="en-US" sz="28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4741445"/>
                  </p:ext>
                </p:extLst>
              </p:nvPr>
            </p:nvGraphicFramePr>
            <p:xfrm>
              <a:off x="381000" y="1101303"/>
              <a:ext cx="8305800" cy="5429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921981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Procedures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91949" t="-662" r="-96822" b="-513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8249" t="-662" b="-513245"/>
                          </a:stretch>
                        </a:blipFill>
                      </a:tcPr>
                    </a:tc>
                  </a:tr>
                  <a:tr h="322693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Put each equation in Slope-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Intercept Form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aseline="0" dirty="0" smtClean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28016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Identify the slope and y-   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intercept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m = </a:t>
                          </a:r>
                          <a:r>
                            <a:rPr lang="en-US" sz="2800" dirty="0" smtClean="0">
                              <a:effectLst/>
                            </a:rPr>
                            <a:t>____ b </a:t>
                          </a:r>
                          <a:r>
                            <a:rPr lang="en-US" sz="2800" dirty="0">
                              <a:effectLst/>
                            </a:rPr>
                            <a:t>= </a:t>
                          </a:r>
                          <a:r>
                            <a:rPr lang="en-US" sz="2800" dirty="0" smtClean="0">
                              <a:effectLst/>
                            </a:rPr>
                            <a:t>____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m = ____ b =____</a:t>
                          </a:r>
                          <a:endParaRPr lang="en-US" sz="28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algn="l"/>
            <a:r>
              <a:rPr lang="en-US" sz="4800" dirty="0" smtClean="0"/>
              <a:t>Find the solution set for </a:t>
            </a:r>
            <a:endParaRPr lang="en-US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086600" y="124691"/>
                <a:ext cx="1455462" cy="609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124691"/>
                <a:ext cx="1455462" cy="6095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00400" y="1981200"/>
            <a:ext cx="2514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  2x  +  y =  4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- 2x            -2x</a:t>
            </a:r>
          </a:p>
          <a:p>
            <a:endParaRPr lang="en-US" sz="2800" dirty="0"/>
          </a:p>
          <a:p>
            <a:r>
              <a:rPr lang="en-US" sz="2800" dirty="0" smtClean="0"/>
              <a:t>   </a:t>
            </a:r>
            <a:r>
              <a:rPr lang="en-US" sz="2800" b="1" dirty="0" smtClean="0"/>
              <a:t>y = -2x + 4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68436" y="5527964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−</m:t>
                      </m:r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436" y="5527964"/>
                <a:ext cx="72390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181600" y="55581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4</a:t>
            </a:r>
            <a:endParaRPr lang="en-US" sz="2400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543300" y="2889141"/>
            <a:ext cx="19431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667500" y="5562600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500" y="5562600"/>
                <a:ext cx="723900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7963314" y="557301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-</a:t>
            </a:r>
            <a:r>
              <a:rPr lang="en-US" sz="2400" b="1" dirty="0"/>
              <a:t>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867400" y="1981200"/>
            <a:ext cx="2743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     x  -   y =  2</a:t>
            </a:r>
          </a:p>
          <a:p>
            <a:r>
              <a:rPr lang="en-US" sz="2800" dirty="0">
                <a:ea typeface="Times New Roman"/>
                <a:cs typeface="Times New Roman"/>
              </a:rPr>
              <a:t> </a:t>
            </a:r>
            <a:r>
              <a:rPr lang="en-US" sz="2800" dirty="0" smtClean="0">
                <a:ea typeface="Times New Roman"/>
                <a:cs typeface="Times New Roman"/>
              </a:rPr>
              <a:t>    -x            -x</a:t>
            </a:r>
          </a:p>
          <a:p>
            <a:endParaRPr lang="en-US" sz="2800" dirty="0">
              <a:ea typeface="Times New Roman"/>
              <a:cs typeface="Times New Roman"/>
            </a:endParaRPr>
          </a:p>
          <a:p>
            <a:r>
              <a:rPr lang="en-US" sz="2800" dirty="0" smtClean="0">
                <a:ea typeface="Times New Roman"/>
                <a:cs typeface="Times New Roman"/>
              </a:rPr>
              <a:t>     -y = -x + 2</a:t>
            </a:r>
          </a:p>
          <a:p>
            <a:endParaRPr lang="en-US" sz="2800" dirty="0">
              <a:ea typeface="Times New Roman"/>
              <a:cs typeface="Times New Roman"/>
            </a:endParaRPr>
          </a:p>
          <a:p>
            <a:r>
              <a:rPr lang="en-US" sz="2800" b="1" dirty="0" smtClean="0">
                <a:ea typeface="Times New Roman"/>
                <a:cs typeface="Times New Roman"/>
              </a:rPr>
              <a:t>      y = x - 2</a:t>
            </a:r>
            <a:endParaRPr lang="en-US" sz="2800" b="1" dirty="0">
              <a:ea typeface="Times New Roman"/>
              <a:cs typeface="Times New Roman"/>
            </a:endParaRPr>
          </a:p>
          <a:p>
            <a:endParaRPr lang="en-US" sz="28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267450" y="2924246"/>
            <a:ext cx="19431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867400" y="3286780"/>
            <a:ext cx="2343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a typeface="Times New Roman"/>
                <a:cs typeface="Times New Roman"/>
              </a:rPr>
              <a:t>-1(                  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6624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4" grpId="0"/>
      <p:bldP spid="2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sz="4000" dirty="0" smtClean="0">
                <a:effectLst/>
              </a:rPr>
              <a:t>Draw each line on the same grid.</a:t>
            </a:r>
            <a:endParaRPr lang="en-US" sz="4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2550549"/>
            <a:ext cx="5638800" cy="4293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2584654"/>
                  </p:ext>
                </p:extLst>
              </p:nvPr>
            </p:nvGraphicFramePr>
            <p:xfrm>
              <a:off x="381000" y="914400"/>
              <a:ext cx="8305800" cy="143166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51726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r>
                            <a:rPr lang="en-US" sz="2000" dirty="0" smtClean="0">
                              <a:effectLst/>
                            </a:rPr>
                            <a:t>Procedures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𝒙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𝒚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𝟒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0" smtClean="0">
                                    <a:effectLst/>
                                    <a:latin typeface="Cambria Math"/>
                                  </a:rPr>
                                  <m:t>𝐱</m:t>
                                </m:r>
                                <m:r>
                                  <a:rPr lang="en-US" sz="2000" b="1" i="0" smtClean="0">
                                    <a:effectLst/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sz="2000" b="1" i="0" smtClean="0">
                                    <a:effectLst/>
                                    <a:latin typeface="Cambria Math"/>
                                  </a:rPr>
                                  <m:t>𝐲</m:t>
                                </m:r>
                                <m:r>
                                  <a:rPr lang="en-US" sz="2000" b="1" i="0" smtClean="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2000" b="1" i="0" smtClean="0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7590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Identify the slope and y- intercept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m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 b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</a:rPr>
                            <a:t>m = ____ b =____</a:t>
                          </a:r>
                          <a:endParaRPr lang="en-US" sz="20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82584654"/>
                  </p:ext>
                </p:extLst>
              </p:nvPr>
            </p:nvGraphicFramePr>
            <p:xfrm>
              <a:off x="381000" y="914400"/>
              <a:ext cx="8305800" cy="143166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51726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r>
                            <a:rPr lang="en-US" sz="2000" dirty="0" smtClean="0">
                              <a:effectLst/>
                            </a:rPr>
                            <a:t>Procedures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91949" t="-14118" r="-96822" b="-176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198249" t="-14118" b="-176471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Identify the slope and y- intercept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m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 b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</a:rPr>
                            <a:t>m = ____ b =____</a:t>
                          </a:r>
                          <a:endParaRPr lang="en-US" sz="20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90900" y="1657290"/>
                <a:ext cx="7239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0900" y="1657290"/>
                <a:ext cx="723900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495800" y="16002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4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53200" y="1595735"/>
            <a:ext cx="361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15200" y="161061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-2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2514600"/>
            <a:ext cx="30099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What type of lines are there?  </a:t>
            </a: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What type of solutions do these lines have?</a:t>
            </a:r>
          </a:p>
          <a:p>
            <a:pPr marL="342900" indent="-342900">
              <a:buAutoNum type="alphaLcParenR"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lphaLcParenR"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lphaLcParenR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What is/are the solution(s) located?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3200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Intersecting lines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648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One solution</a:t>
            </a: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994571"/>
            <a:ext cx="1447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</a:rPr>
              <a:t>( 2, 0)</a:t>
            </a:r>
            <a:endParaRPr lang="en-US" sz="2800" b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230091" y="2514600"/>
            <a:ext cx="2847109" cy="4343400"/>
          </a:xfrm>
          <a:prstGeom prst="straightConnector1">
            <a:avLst/>
          </a:prstGeom>
          <a:ln w="28575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983182" y="2990493"/>
            <a:ext cx="4703618" cy="3837710"/>
          </a:xfrm>
          <a:prstGeom prst="straightConnector1">
            <a:avLst/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lowchart: Connector 14"/>
          <p:cNvSpPr/>
          <p:nvPr/>
        </p:nvSpPr>
        <p:spPr>
          <a:xfrm>
            <a:off x="6565080" y="4610100"/>
            <a:ext cx="177129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477491" y="3124200"/>
                <a:ext cx="1752600" cy="681038"/>
              </a:xfrm>
              <a:prstGeom prst="wedgeRoundRectCallout">
                <a:avLst>
                  <a:gd name="adj1" fmla="val 79562"/>
                  <a:gd name="adj2" fmla="val -23527"/>
                  <a:gd name="adj3" fmla="val 16667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smtClean="0">
                          <a:latin typeface="Cambria Math"/>
                        </a:rPr>
                        <m:t>𝑦</m:t>
                      </m:r>
                      <m:r>
                        <a:rPr lang="en-US" sz="1600" smtClean="0">
                          <a:latin typeface="Cambria Math"/>
                        </a:rPr>
                        <m:t>= −</m:t>
                      </m:r>
                      <m:r>
                        <a:rPr lang="en-US" sz="1600" b="0" i="1" smtClean="0">
                          <a:latin typeface="Cambria Math"/>
                        </a:rPr>
                        <m:t>2</m:t>
                      </m:r>
                      <m:r>
                        <a:rPr lang="en-US" sz="1600">
                          <a:latin typeface="Cambria Math"/>
                        </a:rPr>
                        <m:t>𝑥</m:t>
                      </m:r>
                      <m:r>
                        <a:rPr lang="en-US" sz="1600">
                          <a:latin typeface="Cambria Math"/>
                        </a:rPr>
                        <m:t>+4</m:t>
                      </m:r>
                    </m:oMath>
                  </m:oMathPara>
                </a14:m>
                <a:endParaRPr lang="en-US" sz="1600" dirty="0">
                  <a:latin typeface="Times New Roman"/>
                  <a:ea typeface="Times New Roman"/>
                  <a:cs typeface="Times New Roman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7491" y="3124200"/>
                <a:ext cx="1752600" cy="681038"/>
              </a:xfrm>
              <a:prstGeom prst="wedgeRoundRectCallout">
                <a:avLst>
                  <a:gd name="adj1" fmla="val 79562"/>
                  <a:gd name="adj2" fmla="val -23527"/>
                  <a:gd name="adj3" fmla="val 16667"/>
                </a:avLst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6324600" y="2667000"/>
                <a:ext cx="1581150" cy="340519"/>
              </a:xfrm>
              <a:prstGeom prst="wedgeRoundRectCallout">
                <a:avLst>
                  <a:gd name="adj1" fmla="val 27731"/>
                  <a:gd name="adj2" fmla="val 144386"/>
                  <a:gd name="adj3" fmla="val 16667"/>
                </a:avLst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/>
                        </a:rPr>
                        <m:t>x</m:t>
                      </m:r>
                      <m:r>
                        <a:rPr lang="en-US" sz="1400" b="0" i="0" smtClean="0">
                          <a:latin typeface="Cambria Math"/>
                        </a:rPr>
                        <m:t> −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/>
                        </a:rPr>
                        <m:t>y</m:t>
                      </m:r>
                      <m:r>
                        <a:rPr lang="en-US" sz="1400" b="0" i="0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2667000"/>
                <a:ext cx="1581150" cy="340519"/>
              </a:xfrm>
              <a:prstGeom prst="wedgeRoundRectCallout">
                <a:avLst>
                  <a:gd name="adj1" fmla="val 27731"/>
                  <a:gd name="adj2" fmla="val 144386"/>
                  <a:gd name="adj3" fmla="val 16667"/>
                </a:avLst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893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5" grpId="0" animBg="1"/>
      <p:bldP spid="28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3048533"/>
                  </p:ext>
                </p:extLst>
              </p:nvPr>
            </p:nvGraphicFramePr>
            <p:xfrm>
              <a:off x="381000" y="1101303"/>
              <a:ext cx="8305800" cy="508219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57509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Procedures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smtClean="0">
                                    <a:effectLst/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sz="2800" smtClean="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</a:rPr>
                                  <m:t>𝟐𝐱</m:t>
                                </m:r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smtClean="0">
                                    <a:effectLst/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</a:rPr>
                                  <m:t>𝐱</m:t>
                                </m:r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</a:rPr>
                                  <m:t>𝐲</m:t>
                                </m:r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22693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Put each equation in Slope-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Intercept Form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aseline="0" dirty="0" smtClean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2198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Identify the slope and y-   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intercept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m = </a:t>
                          </a:r>
                          <a:r>
                            <a:rPr lang="en-US" sz="2800" dirty="0" smtClean="0">
                              <a:effectLst/>
                            </a:rPr>
                            <a:t>____ b </a:t>
                          </a:r>
                          <a:r>
                            <a:rPr lang="en-US" sz="2800" dirty="0">
                              <a:effectLst/>
                            </a:rPr>
                            <a:t>= </a:t>
                          </a:r>
                          <a:r>
                            <a:rPr lang="en-US" sz="2800" dirty="0" smtClean="0">
                              <a:effectLst/>
                            </a:rPr>
                            <a:t>____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m = ____ b =____</a:t>
                          </a:r>
                          <a:endParaRPr lang="en-US" sz="28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3048533"/>
                  </p:ext>
                </p:extLst>
              </p:nvPr>
            </p:nvGraphicFramePr>
            <p:xfrm>
              <a:off x="381000" y="1101303"/>
              <a:ext cx="8305800" cy="5082191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57509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Procedures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91949" t="-19149" r="-96822" b="-8244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8249" t="-19149" b="-824468"/>
                          </a:stretch>
                        </a:blipFill>
                      </a:tcPr>
                    </a:tc>
                  </a:tr>
                  <a:tr h="322693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Put each equation in Slope-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Intercept Form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aseline="0" dirty="0" smtClean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28016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Identify the slope and y-   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intercept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m = </a:t>
                          </a:r>
                          <a:r>
                            <a:rPr lang="en-US" sz="2800" dirty="0" smtClean="0">
                              <a:effectLst/>
                            </a:rPr>
                            <a:t>____ b </a:t>
                          </a:r>
                          <a:r>
                            <a:rPr lang="en-US" sz="2800" dirty="0">
                              <a:effectLst/>
                            </a:rPr>
                            <a:t>= </a:t>
                          </a:r>
                          <a:r>
                            <a:rPr lang="en-US" sz="2800" dirty="0" smtClean="0">
                              <a:effectLst/>
                            </a:rPr>
                            <a:t>____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m = ____ b =____</a:t>
                          </a:r>
                          <a:endParaRPr lang="en-US" sz="28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algn="l"/>
            <a:r>
              <a:rPr lang="en-US" sz="4800" dirty="0" smtClean="0"/>
              <a:t>Find the solution set for </a:t>
            </a:r>
            <a:endParaRPr lang="en-US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086600" y="124691"/>
                <a:ext cx="1679883" cy="609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=−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124691"/>
                <a:ext cx="1679883" cy="6095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00400" y="23622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Already in the correct format!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33800" y="5257800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5257800"/>
                <a:ext cx="72390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181600" y="5257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-3</a:t>
            </a:r>
            <a:endParaRPr lang="en-US" sz="2400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400800" y="2514600"/>
            <a:ext cx="1828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591300" y="5257800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300" y="5257800"/>
                <a:ext cx="723900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7963314" y="5253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943600" y="1600200"/>
                <a:ext cx="2743200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 smtClean="0"/>
                  <a:t> 2x </a:t>
                </a:r>
                <a:r>
                  <a:rPr lang="en-US" sz="2800" dirty="0"/>
                  <a:t>– </a:t>
                </a:r>
                <a:r>
                  <a:rPr lang="en-US" sz="2800" dirty="0" smtClean="0"/>
                  <a:t>y </a:t>
                </a:r>
                <a:r>
                  <a:rPr lang="en-US" sz="2800" dirty="0"/>
                  <a:t>= </a:t>
                </a:r>
                <a:r>
                  <a:rPr lang="en-US" sz="2800" dirty="0" smtClean="0"/>
                  <a:t>-1</a:t>
                </a:r>
                <a:endParaRPr lang="en-US" sz="2800" dirty="0"/>
              </a:p>
              <a:p>
                <a:r>
                  <a:rPr lang="en-US" sz="2800" dirty="0">
                    <a:ea typeface="Times New Roman"/>
                    <a:cs typeface="Times New Roman"/>
                  </a:rPr>
                  <a:t>     </a:t>
                </a:r>
                <a:r>
                  <a:rPr lang="en-US" sz="2800" dirty="0" smtClean="0">
                    <a:ea typeface="Times New Roman"/>
                    <a:cs typeface="Times New Roman"/>
                  </a:rPr>
                  <a:t>-2x          </a:t>
                </a:r>
                <a:r>
                  <a:rPr lang="en-US" sz="2800" dirty="0">
                    <a:ea typeface="Times New Roman"/>
                    <a:cs typeface="Times New Roman"/>
                  </a:rPr>
                  <a:t>- </a:t>
                </a:r>
                <a:r>
                  <a:rPr lang="en-US" sz="2800" dirty="0" smtClean="0">
                    <a:ea typeface="Times New Roman"/>
                    <a:cs typeface="Times New Roman"/>
                  </a:rPr>
                  <a:t>2x</a:t>
                </a:r>
                <a:endParaRPr lang="en-US" sz="2800" dirty="0">
                  <a:ea typeface="Times New Roman"/>
                  <a:cs typeface="Times New Roman"/>
                </a:endParaRPr>
              </a:p>
              <a:p>
                <a:endParaRPr lang="en-US" sz="2800" dirty="0">
                  <a:ea typeface="Times New Roman"/>
                  <a:cs typeface="Times New Roman"/>
                </a:endParaRPr>
              </a:p>
              <a:p>
                <a:r>
                  <a:rPr lang="en-US" sz="2800" dirty="0">
                    <a:ea typeface="Times New Roman"/>
                    <a:cs typeface="Times New Roman"/>
                  </a:rPr>
                  <a:t>     </a:t>
                </a:r>
                <a:r>
                  <a:rPr lang="en-US" sz="2800" dirty="0" smtClean="0">
                    <a:ea typeface="Times New Roman"/>
                    <a:cs typeface="Times New Roman"/>
                  </a:rPr>
                  <a:t>-y </a:t>
                </a:r>
                <a:r>
                  <a:rPr lang="en-US" sz="2800" dirty="0">
                    <a:ea typeface="Times New Roman"/>
                    <a:cs typeface="Times New Roman"/>
                  </a:rPr>
                  <a:t>= </a:t>
                </a:r>
                <a:r>
                  <a:rPr lang="en-US" sz="2800" dirty="0" smtClean="0">
                    <a:ea typeface="Times New Roman"/>
                    <a:cs typeface="Times New Roman"/>
                  </a:rPr>
                  <a:t>-2x - 1</a:t>
                </a:r>
                <a:endParaRPr lang="en-US" sz="2800" dirty="0">
                  <a:ea typeface="Times New Roman"/>
                  <a:cs typeface="Times New Roman"/>
                </a:endParaRPr>
              </a:p>
              <a:p>
                <a:r>
                  <a:rPr lang="en-US" sz="2800" dirty="0">
                    <a:ea typeface="Times New Roman"/>
                    <a:cs typeface="Times New Roman"/>
                  </a:rPr>
                  <a:t>     </a:t>
                </a:r>
                <a:r>
                  <a:rPr lang="en-US" sz="2800" dirty="0" smtClean="0">
                    <a:ea typeface="Times New Roman"/>
                    <a:cs typeface="Times New Roman"/>
                  </a:rPr>
                  <a:t>           </a:t>
                </a:r>
                <a:r>
                  <a:rPr lang="en-US" sz="2800" dirty="0">
                    <a:ea typeface="Times New Roman"/>
                    <a:cs typeface="Times New Roman"/>
                  </a:rPr>
                  <a:t/>
                </a:r>
                <a:br>
                  <a:rPr lang="en-US" sz="2800" dirty="0">
                    <a:ea typeface="Times New Roman"/>
                    <a:cs typeface="Times New Roman"/>
                  </a:rPr>
                </a:br>
                <a:endParaRPr lang="en-US" sz="2800" dirty="0">
                  <a:ea typeface="Times New Roman"/>
                  <a:cs typeface="Times New Roman"/>
                </a:endParaRPr>
              </a:p>
              <a:p>
                <a:r>
                  <a:rPr lang="en-US" sz="2800" dirty="0">
                    <a:ea typeface="Times New Roman"/>
                    <a:cs typeface="Times New Roman"/>
                  </a:rPr>
                  <a:t> 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/>
                        <a:ea typeface="Times New Roman"/>
                        <a:cs typeface="Times New Roman"/>
                      </a:rPr>
                      <m:t>     </m:t>
                    </m:r>
                    <m:r>
                      <a:rPr lang="en-US" sz="2800" i="1">
                        <a:latin typeface="Cambria Math"/>
                        <a:ea typeface="Times New Roman"/>
                        <a:cs typeface="Times New Roman"/>
                      </a:rPr>
                      <m:t>𝑦</m:t>
                    </m:r>
                    <m:r>
                      <a:rPr lang="en-US" sz="2800" i="1">
                        <a:latin typeface="Cambria Math"/>
                        <a:ea typeface="Times New Roman"/>
                        <a:cs typeface="Times New Roman"/>
                      </a:rPr>
                      <m:t>=2</m:t>
                    </m:r>
                    <m:r>
                      <a:rPr lang="en-US" sz="2800" i="1">
                        <a:latin typeface="Cambria Math"/>
                        <a:cs typeface="Times New Roman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  <a:cs typeface="Times New Roman"/>
                      </a:rPr>
                      <m:t>+1</m:t>
                    </m:r>
                  </m:oMath>
                </a14:m>
                <a:endParaRPr lang="en-US" sz="2800" dirty="0">
                  <a:ea typeface="Times New Roman"/>
                  <a:cs typeface="Times New Roman"/>
                </a:endParaRP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0" y="1600200"/>
                <a:ext cx="2743200" cy="3539430"/>
              </a:xfrm>
              <a:prstGeom prst="rect">
                <a:avLst/>
              </a:prstGeom>
              <a:blipFill rotWithShape="1">
                <a:blip r:embed="rId6"/>
                <a:stretch>
                  <a:fillRect t="-1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5962650" y="2905780"/>
            <a:ext cx="2495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a typeface="Times New Roman"/>
                <a:cs typeface="Times New Roman"/>
              </a:rPr>
              <a:t>-1(                   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6435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4" grpId="0"/>
      <p:bldP spid="25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47800"/>
          </a:xfrm>
        </p:spPr>
        <p:txBody>
          <a:bodyPr/>
          <a:lstStyle/>
          <a:p>
            <a:r>
              <a:rPr lang="en-US" sz="2800" b="1" dirty="0" smtClean="0">
                <a:effectLst/>
              </a:rPr>
              <a:t>Graph each equation in the graphing calculator</a:t>
            </a:r>
            <a:br>
              <a:rPr lang="en-US" sz="2800" b="1" dirty="0" smtClean="0">
                <a:effectLst/>
              </a:rPr>
            </a:br>
            <a:r>
              <a:rPr lang="en-US" sz="2800" b="1" dirty="0" smtClean="0">
                <a:effectLst/>
              </a:rPr>
              <a:t>and answer the following questions.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7279237"/>
                  </p:ext>
                </p:extLst>
              </p:nvPr>
            </p:nvGraphicFramePr>
            <p:xfrm>
              <a:off x="457200" y="1524000"/>
              <a:ext cx="8305800" cy="143166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51726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r>
                            <a:rPr lang="en-US" sz="2000" dirty="0" smtClean="0">
                              <a:effectLst/>
                            </a:rPr>
                            <a:t>Procedures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𝒚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𝒙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−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𝟑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𝒙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𝒚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=−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7590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Identify the slope and y- intercept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      m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 b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</a:rPr>
                            <a:t>      m = ____ b =____</a:t>
                          </a:r>
                          <a:endParaRPr lang="en-US" sz="20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7279237"/>
                  </p:ext>
                </p:extLst>
              </p:nvPr>
            </p:nvGraphicFramePr>
            <p:xfrm>
              <a:off x="457200" y="1524000"/>
              <a:ext cx="8305800" cy="143166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51726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r>
                            <a:rPr lang="en-US" sz="2000" dirty="0" smtClean="0">
                              <a:effectLst/>
                            </a:rPr>
                            <a:t>Procedures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91949" t="-14118" r="-96822" b="-176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8249" t="-14118" b="-176471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Identify the slope and y- intercept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      m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 b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</a:rPr>
                            <a:t>      m </a:t>
                          </a:r>
                          <a:r>
                            <a:rPr lang="en-US" sz="2000" dirty="0" smtClean="0">
                              <a:effectLst/>
                            </a:rPr>
                            <a:t>= ____ b =____</a:t>
                          </a:r>
                          <a:endParaRPr lang="en-US" sz="20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886200" y="2209800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209800"/>
                <a:ext cx="723900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953000" y="2209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-3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19900" y="2209800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9900" y="2209800"/>
                <a:ext cx="72390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696200" y="2209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3048000"/>
            <a:ext cx="8305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LcParenR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What type of lines are there? </a:t>
            </a:r>
          </a:p>
          <a:p>
            <a:pPr marL="342900" indent="-342900">
              <a:buFont typeface="+mj-lt"/>
              <a:buAutoNum type="alphaLcParenR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>
              <a:buFont typeface="+mj-lt"/>
              <a:buAutoNum type="alphaLcParenR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What type of solutions are there? </a:t>
            </a:r>
          </a:p>
          <a:p>
            <a:pPr marL="342900" indent="-342900">
              <a:buFont typeface="+mj-lt"/>
              <a:buAutoNum type="alphaLcParenR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>
              <a:buFont typeface="+mj-lt"/>
              <a:buAutoNum type="alphaLcParenR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What do you notice about the equations when they are in slope intercept form AND do you think this has an effect on the solution?   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lumMod val="75000"/>
                  </a:schemeClr>
                </a:solidFill>
              </a:rPr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0" y="3043167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Parallel lines</a:t>
            </a: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35814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NO SOLUTIONS</a:t>
            </a: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4724400"/>
            <a:ext cx="7848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</a:rPr>
              <a:t>When the equations are in slope-intercept form, you notice the slopes are the same.  When the slopes are the same, the lines will be parallel and </a:t>
            </a: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</a:rPr>
              <a:t>have no solutions. </a:t>
            </a:r>
            <a:endParaRPr lang="en-US" sz="2400" b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99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4509926"/>
                  </p:ext>
                </p:extLst>
              </p:nvPr>
            </p:nvGraphicFramePr>
            <p:xfrm>
              <a:off x="381000" y="1101303"/>
              <a:ext cx="8305800" cy="5429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921981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Procedures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="1" i="1" dirty="0" smtClean="0">
                            <a:effectLst/>
                            <a:latin typeface="Cambria Math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b="1" dirty="0" smtClean="0">
                              <a:effectLst/>
                            </a:rPr>
                            <a:t>3x</a:t>
                          </a:r>
                          <a:r>
                            <a:rPr lang="en-US" sz="2800" b="1" baseline="0" dirty="0" smtClean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1" i="1" smtClean="0">
                                  <a:effectLst/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800" b="1" i="1" smtClean="0">
                                  <a:effectLst/>
                                  <a:latin typeface="Cambria Math"/>
                                </a:rPr>
                                <m:t>𝒚</m:t>
                              </m:r>
                              <m:r>
                                <a:rPr lang="en-US" sz="2800" b="1" i="1" smtClean="0">
                                  <a:effectLst/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800" b="1" i="1" smtClean="0">
                                  <a:effectLst/>
                                  <a:latin typeface="Cambria Math"/>
                                </a:rPr>
                                <m:t>𝟖</m:t>
                              </m:r>
                            </m:oMath>
                          </a14:m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="1" i="1" dirty="0" smtClean="0">
                            <a:effectLst/>
                            <a:latin typeface="Cambria Math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1" i="0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𝒚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𝟔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𝒙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en-US" sz="28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𝟏𝟔</m:t>
                                </m:r>
                              </m:oMath>
                            </m:oMathPara>
                          </a14:m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22693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Put each equation in Slope-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Intercept Form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aseline="0" dirty="0" smtClean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2198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Identify the slope and y-   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intercept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m = </a:t>
                          </a:r>
                          <a:r>
                            <a:rPr lang="en-US" sz="2800" dirty="0" smtClean="0">
                              <a:effectLst/>
                            </a:rPr>
                            <a:t>____ b </a:t>
                          </a:r>
                          <a:r>
                            <a:rPr lang="en-US" sz="2800" dirty="0">
                              <a:effectLst/>
                            </a:rPr>
                            <a:t>= </a:t>
                          </a:r>
                          <a:r>
                            <a:rPr lang="en-US" sz="2800" dirty="0" smtClean="0">
                              <a:effectLst/>
                            </a:rPr>
                            <a:t>____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m = ____ b =____</a:t>
                          </a:r>
                          <a:endParaRPr lang="en-US" sz="28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4509926"/>
                  </p:ext>
                </p:extLst>
              </p:nvPr>
            </p:nvGraphicFramePr>
            <p:xfrm>
              <a:off x="381000" y="1101303"/>
              <a:ext cx="8305800" cy="5429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921981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Procedures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91949" t="-662" r="-96822" b="-513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8249" t="-662" b="-513245"/>
                          </a:stretch>
                        </a:blipFill>
                      </a:tcPr>
                    </a:tc>
                  </a:tr>
                  <a:tr h="322693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Put each equation in Slope-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Intercept Form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aseline="0" dirty="0" smtClean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28016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Identify the slope and y-   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intercept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m = </a:t>
                          </a:r>
                          <a:r>
                            <a:rPr lang="en-US" sz="2800" dirty="0" smtClean="0">
                              <a:effectLst/>
                            </a:rPr>
                            <a:t>____ b </a:t>
                          </a:r>
                          <a:r>
                            <a:rPr lang="en-US" sz="2800" dirty="0">
                              <a:effectLst/>
                            </a:rPr>
                            <a:t>= </a:t>
                          </a:r>
                          <a:r>
                            <a:rPr lang="en-US" sz="2800" dirty="0" smtClean="0">
                              <a:effectLst/>
                            </a:rPr>
                            <a:t>____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m = ____ b =____</a:t>
                          </a:r>
                          <a:endParaRPr lang="en-US" sz="28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algn="l"/>
            <a:r>
              <a:rPr lang="en-US" sz="4800" dirty="0" smtClean="0"/>
              <a:t>Find the solution set for </a:t>
            </a:r>
            <a:endParaRPr lang="en-US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086600" y="124691"/>
                <a:ext cx="1782476" cy="6095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𝟖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𝟔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𝟏𝟔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124691"/>
                <a:ext cx="1782476" cy="6095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00400" y="1981200"/>
            <a:ext cx="2514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  3x  </a:t>
            </a:r>
            <a:r>
              <a:rPr lang="en-US" sz="2800" dirty="0"/>
              <a:t>-</a:t>
            </a:r>
            <a:r>
              <a:rPr lang="en-US" sz="2800" dirty="0" smtClean="0"/>
              <a:t>  y =  8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- 3x            -3x</a:t>
            </a:r>
          </a:p>
          <a:p>
            <a:endParaRPr lang="en-US" sz="2800" dirty="0"/>
          </a:p>
          <a:p>
            <a:r>
              <a:rPr lang="en-US" sz="2800" dirty="0" smtClean="0"/>
              <a:t>   -</a:t>
            </a:r>
            <a:r>
              <a:rPr lang="en-US" sz="2800" b="1" dirty="0" smtClean="0"/>
              <a:t>y = -3x + 8</a:t>
            </a:r>
          </a:p>
          <a:p>
            <a:endParaRPr lang="en-US" sz="2800" b="1" dirty="0"/>
          </a:p>
          <a:p>
            <a:pPr algn="ctr"/>
            <a:r>
              <a:rPr lang="en-US" sz="2800" b="1" dirty="0" smtClean="0"/>
              <a:t>y = 3x - 8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68436" y="5634335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8436" y="5634335"/>
                <a:ext cx="72390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029200" y="56343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-8</a:t>
            </a:r>
            <a:endParaRPr lang="en-US" sz="2400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543300" y="2889141"/>
            <a:ext cx="19431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667500" y="5562600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500" y="5562600"/>
                <a:ext cx="723900" cy="46166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7963314" y="557301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-8</a:t>
            </a:r>
            <a:endParaRPr lang="en-US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867400" y="1981200"/>
            <a:ext cx="274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 </a:t>
            </a:r>
            <a:r>
              <a:rPr lang="en-US" sz="2800" dirty="0" smtClean="0"/>
              <a:t>    2y =  6x - 16</a:t>
            </a:r>
          </a:p>
          <a:p>
            <a:r>
              <a:rPr lang="en-US" sz="2800" dirty="0">
                <a:ea typeface="Times New Roman"/>
                <a:cs typeface="Times New Roman"/>
              </a:rPr>
              <a:t> </a:t>
            </a:r>
            <a:r>
              <a:rPr lang="en-US" sz="2800" dirty="0" smtClean="0">
                <a:ea typeface="Times New Roman"/>
                <a:cs typeface="Times New Roman"/>
              </a:rPr>
              <a:t>    2             2</a:t>
            </a:r>
          </a:p>
          <a:p>
            <a:endParaRPr lang="en-US" sz="2800" dirty="0">
              <a:ea typeface="Times New Roman"/>
              <a:cs typeface="Times New Roman"/>
            </a:endParaRPr>
          </a:p>
          <a:p>
            <a:r>
              <a:rPr lang="en-US" sz="2800" b="1" dirty="0" smtClean="0">
                <a:ea typeface="Times New Roman"/>
                <a:cs typeface="Times New Roman"/>
              </a:rPr>
              <a:t>     y = 3x - 8</a:t>
            </a:r>
          </a:p>
          <a:p>
            <a:endParaRPr lang="en-US" sz="2800" dirty="0">
              <a:ea typeface="Times New Roman"/>
              <a:cs typeface="Times New Roman"/>
            </a:endParaRPr>
          </a:p>
          <a:p>
            <a:endParaRPr lang="en-US" sz="28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267450" y="2438400"/>
            <a:ext cx="59055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048000" y="328678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a typeface="Times New Roman"/>
                <a:cs typeface="Times New Roman"/>
              </a:rPr>
              <a:t>-1(                   )</a:t>
            </a:r>
            <a:endParaRPr lang="en-US" sz="28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7152861" y="2438400"/>
            <a:ext cx="122913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55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24" grpId="0"/>
      <p:bldP spid="25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47800"/>
          </a:xfrm>
        </p:spPr>
        <p:txBody>
          <a:bodyPr/>
          <a:lstStyle/>
          <a:p>
            <a:r>
              <a:rPr lang="en-US" sz="2800" b="1" dirty="0" smtClean="0">
                <a:effectLst/>
              </a:rPr>
              <a:t>Graph each equation in the graphing calculator</a:t>
            </a:r>
            <a:br>
              <a:rPr lang="en-US" sz="2800" b="1" dirty="0" smtClean="0">
                <a:effectLst/>
              </a:rPr>
            </a:br>
            <a:r>
              <a:rPr lang="en-US" sz="2800" b="1" dirty="0" smtClean="0">
                <a:effectLst/>
              </a:rPr>
              <a:t>and answer the following questions.</a:t>
            </a:r>
            <a:endParaRPr 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68127958"/>
                  </p:ext>
                </p:extLst>
              </p:nvPr>
            </p:nvGraphicFramePr>
            <p:xfrm>
              <a:off x="457200" y="1524000"/>
              <a:ext cx="8305800" cy="143166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51726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r>
                            <a:rPr lang="en-US" sz="2000" dirty="0" smtClean="0">
                              <a:effectLst/>
                            </a:rPr>
                            <a:t>Procedures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𝟑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𝒙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−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𝒚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𝟖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𝟐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𝒚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=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𝟔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𝒙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 −</m:t>
                                </m:r>
                                <m:r>
                                  <a:rPr lang="en-US" sz="2000" b="1" i="1" smtClean="0">
                                    <a:effectLst/>
                                    <a:latin typeface="Cambria Math"/>
                                    <a:ea typeface="Times New Roman"/>
                                    <a:cs typeface="Times New Roman"/>
                                  </a:rPr>
                                  <m:t>𝟏𝟔</m:t>
                                </m:r>
                              </m:oMath>
                            </m:oMathPara>
                          </a14:m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7590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Identify the slope and y- intercept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      m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 b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</a:rPr>
                            <a:t>      m = ____ b =____</a:t>
                          </a:r>
                          <a:endParaRPr lang="en-US" sz="20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68127958"/>
                  </p:ext>
                </p:extLst>
              </p:nvPr>
            </p:nvGraphicFramePr>
            <p:xfrm>
              <a:off x="457200" y="1524000"/>
              <a:ext cx="8305800" cy="143166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517267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r>
                            <a:rPr lang="en-US" sz="2000" dirty="0" smtClean="0">
                              <a:effectLst/>
                            </a:rPr>
                            <a:t>Procedures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91949" t="-14118" r="-96822" b="-1764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98249" t="-14118" b="-176471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Identify the slope and y- intercept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</a:rPr>
                            <a:t>      m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 b </a:t>
                          </a:r>
                          <a:r>
                            <a:rPr lang="en-US" sz="2000" dirty="0">
                              <a:effectLst/>
                            </a:rPr>
                            <a:t>= </a:t>
                          </a:r>
                          <a:r>
                            <a:rPr lang="en-US" sz="2000" dirty="0" smtClean="0">
                              <a:effectLst/>
                            </a:rPr>
                            <a:t>____</a:t>
                          </a:r>
                          <a:endParaRPr lang="en-US" sz="2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>
                              <a:effectLst/>
                            </a:rPr>
                            <a:t> </a:t>
                          </a:r>
                          <a:endParaRPr lang="en-US" sz="20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>
                              <a:effectLst/>
                            </a:rPr>
                            <a:t>      m </a:t>
                          </a:r>
                          <a:r>
                            <a:rPr lang="en-US" sz="2000" dirty="0" smtClean="0">
                              <a:effectLst/>
                            </a:rPr>
                            <a:t>= ____ b =____</a:t>
                          </a:r>
                          <a:endParaRPr lang="en-US" sz="20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0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886200" y="2209800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200" y="2209800"/>
                <a:ext cx="723900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953000" y="2209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819900" y="2209800"/>
                <a:ext cx="7239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9900" y="2209800"/>
                <a:ext cx="723900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696200" y="22098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8</a:t>
            </a:r>
            <a:endParaRPr lang="en-US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048000"/>
            <a:ext cx="8305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LcParenR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What type of lines are there? </a:t>
            </a:r>
          </a:p>
          <a:p>
            <a:pPr marL="342900" indent="-342900">
              <a:buFont typeface="+mj-lt"/>
              <a:buAutoNum type="alphaLcParenR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>
              <a:buFont typeface="+mj-lt"/>
              <a:buAutoNum type="alphaLcParenR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What type of solutions are there? </a:t>
            </a:r>
          </a:p>
          <a:p>
            <a:pPr marL="342900" indent="-342900">
              <a:buFont typeface="+mj-lt"/>
              <a:buAutoNum type="alphaLcParenR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342900" lvl="0" indent="-342900">
              <a:buFont typeface="+mj-lt"/>
              <a:buAutoNum type="alphaLcParenR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What do you notice about the equations when they are in slope intercept form AND do you think this has an effect on the solution?   </a:t>
            </a:r>
            <a:br>
              <a:rPr lang="en-US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lumMod val="75000"/>
                  </a:schemeClr>
                </a:solidFill>
              </a:rPr>
            </a:b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0" y="3043167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Coinciding lines</a:t>
            </a: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3581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Infinite many solutions</a:t>
            </a: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4724400"/>
            <a:ext cx="784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</a:rPr>
              <a:t>When the equations are in slope-intercept form, you notice the equations are the same.  When the equations are the same, there are infinite </a:t>
            </a:r>
            <a:r>
              <a:rPr lang="en-US" sz="2400" b="1" u="sng" smtClean="0">
                <a:solidFill>
                  <a:schemeClr val="tx2">
                    <a:lumMod val="75000"/>
                  </a:schemeClr>
                </a:solidFill>
              </a:rPr>
              <a:t>many solutions.</a:t>
            </a:r>
            <a:endParaRPr lang="en-US" sz="2400" b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66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Systems of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17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600" b="1" dirty="0">
                <a:effectLst/>
              </a:rPr>
              <a:t>When you are given a word problem, remember to do the following</a:t>
            </a:r>
            <a:r>
              <a:rPr lang="en-US" sz="3600" b="1" dirty="0" smtClean="0">
                <a:effectLst/>
              </a:rPr>
              <a:t>:</a:t>
            </a:r>
            <a:endParaRPr lang="en-US" sz="3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180656"/>
              </p:ext>
            </p:extLst>
          </p:nvPr>
        </p:nvGraphicFramePr>
        <p:xfrm>
          <a:off x="304799" y="1295400"/>
          <a:ext cx="8458201" cy="46437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9401"/>
                <a:gridCol w="1524000"/>
                <a:gridCol w="2213226"/>
                <a:gridCol w="1901574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Equation in Words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Variables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Equation </a:t>
                      </a:r>
                      <a:r>
                        <a:rPr lang="en-US" sz="1800" dirty="0">
                          <a:effectLst/>
                        </a:rPr>
                        <a:t>with Numbers/Variables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Equation </a:t>
                      </a:r>
                      <a:r>
                        <a:rPr lang="en-US" sz="1800" dirty="0">
                          <a:effectLst/>
                        </a:rPr>
                        <a:t>in Slope-Intercept Form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21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80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2618" y="24384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Rewrite what the first equation could be.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12618" y="4267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Rewrite what the second equation could be.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158836" y="2362200"/>
            <a:ext cx="13369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Determine the what the unknown variables are and what letter they will represent.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2209800"/>
            <a:ext cx="2133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Rewrite the first equation algebraically using the variables chosen.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4131915"/>
            <a:ext cx="2133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Rewrite the second equation algebraically using the variables chosen.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705600" y="4145816"/>
            <a:ext cx="2133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Rewrite the second equation in slope-intercept form and graph.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6781800" y="2222956"/>
            <a:ext cx="213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Rewrite the first equation in slope-intercept form and graph.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67591" y="5925740"/>
            <a:ext cx="8371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Finally, find the solution set using the calculator.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6745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534400" cy="1447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>
                <a:effectLst/>
              </a:rPr>
              <a:t>The school is selling tickets to a band concert. On the first day of ticket sales, the school sold 3 adult tickets and 1 student tickets for a total of </a:t>
            </a:r>
            <a:r>
              <a:rPr lang="en-US" sz="2400" dirty="0" smtClean="0">
                <a:effectLst/>
              </a:rPr>
              <a:t>$28</a:t>
            </a:r>
            <a:r>
              <a:rPr lang="en-US" sz="2400" dirty="0">
                <a:effectLst/>
              </a:rPr>
              <a:t>. The school took in </a:t>
            </a:r>
            <a:r>
              <a:rPr lang="en-US" sz="2400" dirty="0" smtClean="0">
                <a:effectLst/>
              </a:rPr>
              <a:t>$32 </a:t>
            </a:r>
            <a:r>
              <a:rPr lang="en-US" sz="2400" dirty="0">
                <a:effectLst/>
              </a:rPr>
              <a:t>on the second day by selling 3 adult tickets and 2 student tickets. Find the price of a student ticket and an adult ticket.</a:t>
            </a:r>
            <a:r>
              <a:rPr lang="en-US" sz="2400" b="1" dirty="0">
                <a:effectLst/>
              </a:rPr>
              <a:t> 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840990"/>
              </p:ext>
            </p:extLst>
          </p:nvPr>
        </p:nvGraphicFramePr>
        <p:xfrm>
          <a:off x="304799" y="2061883"/>
          <a:ext cx="8458201" cy="46437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9401"/>
                <a:gridCol w="1524000"/>
                <a:gridCol w="2213226"/>
                <a:gridCol w="1901574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Equation in Words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Variables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Equation </a:t>
                      </a:r>
                      <a:r>
                        <a:rPr lang="en-US" sz="1800" dirty="0">
                          <a:effectLst/>
                        </a:rPr>
                        <a:t>with Numbers/Variables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Equation </a:t>
                      </a:r>
                      <a:r>
                        <a:rPr lang="en-US" sz="1800" dirty="0">
                          <a:effectLst/>
                        </a:rPr>
                        <a:t>in Slope-Intercept Form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21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80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3124200"/>
            <a:ext cx="266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school sold 3 adult tickets and 1 student ticket for $28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953000"/>
            <a:ext cx="266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school sold 3 adult tickets and 2 student ticks for $32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2971800"/>
            <a:ext cx="16764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  = cost of adult tickets</a:t>
            </a:r>
          </a:p>
          <a:p>
            <a:pPr algn="ctr"/>
            <a:r>
              <a:rPr lang="en-US" sz="1600" dirty="0" smtClean="0"/>
              <a:t>(let a = x)</a:t>
            </a:r>
            <a:endParaRPr lang="en-US" sz="1400" dirty="0" smtClean="0"/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s = cost of student tickets</a:t>
            </a:r>
          </a:p>
          <a:p>
            <a:pPr algn="ctr"/>
            <a:r>
              <a:rPr lang="en-US" sz="2000" dirty="0"/>
              <a:t>(let s</a:t>
            </a:r>
            <a:r>
              <a:rPr lang="en-US" sz="2000" dirty="0" smtClean="0"/>
              <a:t> </a:t>
            </a:r>
            <a:r>
              <a:rPr lang="en-US" sz="2000" dirty="0"/>
              <a:t>= </a:t>
            </a:r>
            <a:r>
              <a:rPr lang="en-US" sz="2000" dirty="0" smtClean="0"/>
              <a:t>y)</a:t>
            </a:r>
            <a:endParaRPr lang="en-US" dirty="0"/>
          </a:p>
          <a:p>
            <a:pPr algn="ctr"/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35814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3x + y = 28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876800" y="5506997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3x + 2y = 32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02582" y="29718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3x + y = 28</a:t>
            </a:r>
          </a:p>
          <a:p>
            <a:r>
              <a:rPr lang="en-US" sz="2400" dirty="0" smtClean="0"/>
              <a:t>- 3x         -3x</a:t>
            </a:r>
          </a:p>
          <a:p>
            <a:r>
              <a:rPr lang="en-US" sz="2400" dirty="0" smtClean="0"/>
              <a:t>  y = -3x + 28</a:t>
            </a:r>
            <a:endParaRPr lang="en-US" sz="2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010400" y="5500070"/>
            <a:ext cx="15621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81800" y="4724400"/>
                <a:ext cx="2078182" cy="21458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3x + 2y = 32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sz="2400" dirty="0" smtClean="0"/>
                  <a:t>3x         -3x 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2y = -3x + 32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 2             2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𝑦</m:t>
                      </m:r>
                      <m:r>
                        <a:rPr lang="en-US" sz="20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000" b="0" i="1" smtClean="0">
                          <a:latin typeface="Cambria Math"/>
                        </a:rPr>
                        <m:t>𝑥</m:t>
                      </m:r>
                      <m:r>
                        <a:rPr lang="en-US" sz="2000" b="0" i="1" smtClean="0">
                          <a:latin typeface="Cambria Math"/>
                        </a:rPr>
                        <m:t>+16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800" y="4724400"/>
                <a:ext cx="2078182" cy="2145844"/>
              </a:xfrm>
              <a:prstGeom prst="rect">
                <a:avLst/>
              </a:prstGeom>
              <a:blipFill rotWithShape="1">
                <a:blip r:embed="rId2"/>
                <a:stretch>
                  <a:fillRect l="-5588" t="-2273" r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>
            <a:off x="7010400" y="3733800"/>
            <a:ext cx="15621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960177" y="5895677"/>
            <a:ext cx="43122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605279" y="5895677"/>
            <a:ext cx="9672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78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sz="4400" dirty="0" smtClean="0"/>
              <a:t>What is a System of Equation?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SYSTEM OF EQUATIONS is: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 SOLUTION to the SYSTEM OF EQUATIONS is: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 POINT OF INTERSECTION is: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two or more equations with the same variable being compared.</a:t>
            </a:r>
            <a:endParaRPr lang="en-US" sz="32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200400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the point that both equations have in common:  THE POINT OF INTERSECTION</a:t>
            </a:r>
            <a:endParaRPr lang="en-US" sz="32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5098059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the point where both lines meet</a:t>
            </a:r>
            <a:endParaRPr lang="en-US" sz="32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771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534400" cy="1447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>
                <a:effectLst/>
              </a:rPr>
              <a:t>The school is selling tickets to a band concert. On the first day of ticket sales, the school sold 3 adult tickets and 1 student tickets for a total of </a:t>
            </a:r>
            <a:r>
              <a:rPr lang="en-US" sz="2400" dirty="0" smtClean="0">
                <a:effectLst/>
              </a:rPr>
              <a:t>$28</a:t>
            </a:r>
            <a:r>
              <a:rPr lang="en-US" sz="2400" dirty="0">
                <a:effectLst/>
              </a:rPr>
              <a:t>. The school took in </a:t>
            </a:r>
            <a:r>
              <a:rPr lang="en-US" sz="2400" dirty="0" smtClean="0">
                <a:effectLst/>
              </a:rPr>
              <a:t>$32 </a:t>
            </a:r>
            <a:r>
              <a:rPr lang="en-US" sz="2400" dirty="0">
                <a:effectLst/>
              </a:rPr>
              <a:t>on the second day by selling 3 adult tickets and 2 student tickets. Find the price of a student ticket and an adult ticket.</a:t>
            </a:r>
            <a:r>
              <a:rPr lang="en-US" sz="2400" b="1" dirty="0">
                <a:effectLst/>
              </a:rPr>
              <a:t> 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255894"/>
                  </p:ext>
                </p:extLst>
              </p:nvPr>
            </p:nvGraphicFramePr>
            <p:xfrm>
              <a:off x="304799" y="2061883"/>
              <a:ext cx="8458201" cy="464371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19401"/>
                    <a:gridCol w="5638800"/>
                  </a:tblGrid>
                  <a:tr h="91440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Equations</a:t>
                          </a:r>
                          <a:r>
                            <a:rPr lang="en-US" sz="1800" baseline="0" dirty="0" smtClean="0">
                              <a:effectLst/>
                            </a:rPr>
                            <a:t> in Slope-Intercept Form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40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Graph of the System </a:t>
                          </a:r>
                          <a:endParaRPr lang="en-US" sz="4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721223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1)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en-US" sz="2800" dirty="0" smtClean="0"/>
                            <a:t>y = -3x + 28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00809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2)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r>
                                <a:rPr lang="en-US" sz="28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/>
                                </a:rPr>
                                <m:t>+16</m:t>
                              </m:r>
                            </m:oMath>
                          </a14:m>
                          <a:endParaRPr lang="en-US" sz="2800" dirty="0"/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255894"/>
                  </p:ext>
                </p:extLst>
              </p:nvPr>
            </p:nvGraphicFramePr>
            <p:xfrm>
              <a:off x="304799" y="2061883"/>
              <a:ext cx="8458201" cy="464371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19401"/>
                    <a:gridCol w="5638800"/>
                  </a:tblGrid>
                  <a:tr h="91440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Equations</a:t>
                          </a:r>
                          <a:r>
                            <a:rPr lang="en-US" sz="1800" baseline="0" dirty="0" smtClean="0">
                              <a:effectLst/>
                            </a:rPr>
                            <a:t> in Slope-Intercept Form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40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Graph of the System </a:t>
                          </a:r>
                          <a:endParaRPr lang="en-US" sz="4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721223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1)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en-US" sz="2800" dirty="0" smtClean="0"/>
                            <a:t>y = -3x + 28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00809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138485" r="-19978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5"/>
          <a:stretch/>
        </p:blipFill>
        <p:spPr bwMode="auto">
          <a:xfrm>
            <a:off x="3886200" y="2667000"/>
            <a:ext cx="4114800" cy="417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5486400" y="3886200"/>
            <a:ext cx="152400" cy="228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324600" y="2935069"/>
            <a:ext cx="1524000" cy="646331"/>
          </a:xfrm>
          <a:prstGeom prst="borderCallout1">
            <a:avLst>
              <a:gd name="adj1" fmla="val 80913"/>
              <a:gd name="adj2" fmla="val -2878"/>
              <a:gd name="adj3" fmla="val 148941"/>
              <a:gd name="adj4" fmla="val -40151"/>
            </a:avLst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Solution set is (8, 4)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7131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632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Graph </a:t>
            </a:r>
            <a:r>
              <a:rPr lang="en-US" sz="2800" b="1" dirty="0"/>
              <a:t>each equation.  Where is the solution set located? 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Remember </a:t>
            </a:r>
            <a:r>
              <a:rPr lang="en-US" sz="2800" b="1" dirty="0"/>
              <a:t>what x and y equals when it relates the word problem: </a:t>
            </a:r>
            <a:endParaRPr lang="en-US" sz="2800" b="1" dirty="0" smtClean="0"/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x </a:t>
            </a:r>
            <a:r>
              <a:rPr lang="en-US" sz="2800" b="1" dirty="0"/>
              <a:t>= </a:t>
            </a:r>
            <a:r>
              <a:rPr lang="en-US" sz="2800" b="1" dirty="0" smtClean="0"/>
              <a:t>______________     and      y </a:t>
            </a:r>
            <a:r>
              <a:rPr lang="en-US" sz="2800" b="1" dirty="0"/>
              <a:t>= </a:t>
            </a:r>
            <a:r>
              <a:rPr lang="en-US" sz="2800" b="1" dirty="0" smtClean="0"/>
              <a:t>_____________</a:t>
            </a:r>
            <a:r>
              <a:rPr lang="en-US" sz="2800" b="1" dirty="0"/>
              <a:t> 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What </a:t>
            </a:r>
            <a:r>
              <a:rPr lang="en-US" sz="2800" b="1" dirty="0"/>
              <a:t>does the solution set mean?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43200" y="100078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The solution is located at (8, 4).</a:t>
            </a:r>
            <a:endParaRPr lang="en-US" sz="28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389293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/>
              <a:t>c</a:t>
            </a:r>
            <a:r>
              <a:rPr lang="en-US" sz="2800" b="1" u="sng" dirty="0" smtClean="0"/>
              <a:t>ost of adult tickets</a:t>
            </a:r>
            <a:endParaRPr lang="en-US" sz="28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3389293"/>
            <a:ext cx="350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/>
              <a:t>c</a:t>
            </a:r>
            <a:r>
              <a:rPr lang="en-US" sz="2800" b="1" u="sng" dirty="0" smtClean="0"/>
              <a:t>ost of student tickets</a:t>
            </a:r>
            <a:endParaRPr lang="en-US" sz="28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3340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Adult tickets cost $8 each and student tickets cost $4 each.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42239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16764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>
                <a:effectLst/>
              </a:rPr>
              <a:t>You are getting ready to move and have asked some friends to help. For lunch, you buy the following sandwiches at the local deli for $30: six </a:t>
            </a:r>
            <a:r>
              <a:rPr lang="en-US" sz="2000" dirty="0" smtClean="0">
                <a:effectLst/>
              </a:rPr>
              <a:t>ham sandwiches </a:t>
            </a:r>
            <a:r>
              <a:rPr lang="en-US" sz="2000" dirty="0">
                <a:effectLst/>
              </a:rPr>
              <a:t>and six turkey sandwiches. Later at night, everyone is hungry again and you buy four </a:t>
            </a:r>
            <a:r>
              <a:rPr lang="en-US" sz="2000" dirty="0" smtClean="0">
                <a:effectLst/>
              </a:rPr>
              <a:t>ham sandwiches </a:t>
            </a:r>
            <a:r>
              <a:rPr lang="en-US" sz="2000" dirty="0">
                <a:effectLst/>
              </a:rPr>
              <a:t>and eight turkey sandwiches for $30.60. What is the price of each sandwich</a:t>
            </a:r>
            <a:r>
              <a:rPr lang="en-US" sz="2000" dirty="0" smtClean="0">
                <a:effectLst/>
              </a:rPr>
              <a:t>?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765662"/>
              </p:ext>
            </p:extLst>
          </p:nvPr>
        </p:nvGraphicFramePr>
        <p:xfrm>
          <a:off x="304799" y="2061883"/>
          <a:ext cx="8458201" cy="46437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9401"/>
                <a:gridCol w="1524000"/>
                <a:gridCol w="2213226"/>
                <a:gridCol w="1901574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Equation in Words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Variables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Equation </a:t>
                      </a:r>
                      <a:r>
                        <a:rPr lang="en-US" sz="1800" dirty="0">
                          <a:effectLst/>
                        </a:rPr>
                        <a:t>with Numbers/Variables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Equation </a:t>
                      </a:r>
                      <a:r>
                        <a:rPr lang="en-US" sz="1800" dirty="0">
                          <a:effectLst/>
                        </a:rPr>
                        <a:t>in Slope-Intercept Form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212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80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31242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6 ham and 6 turkey for $30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60218" y="49530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4 ham and 8 turkey for $30.60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2971800"/>
            <a:ext cx="1752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</a:t>
            </a:r>
            <a:r>
              <a:rPr lang="en-US" sz="2400" dirty="0" smtClean="0"/>
              <a:t>  = ham </a:t>
            </a:r>
            <a:r>
              <a:rPr lang="en-US" sz="2300" dirty="0" smtClean="0"/>
              <a:t>sandwiches</a:t>
            </a:r>
          </a:p>
          <a:p>
            <a:pPr algn="ctr"/>
            <a:r>
              <a:rPr lang="en-US" sz="1600" dirty="0" smtClean="0"/>
              <a:t>(let h = x)</a:t>
            </a:r>
            <a:endParaRPr lang="en-US" sz="1400" dirty="0" smtClean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t</a:t>
            </a:r>
            <a:r>
              <a:rPr lang="en-US" sz="2400" dirty="0" smtClean="0"/>
              <a:t> = tuna </a:t>
            </a:r>
            <a:r>
              <a:rPr lang="en-US" sz="2300" dirty="0" smtClean="0"/>
              <a:t>sandwiches</a:t>
            </a:r>
          </a:p>
          <a:p>
            <a:pPr algn="ctr"/>
            <a:r>
              <a:rPr lang="en-US" sz="2000" dirty="0"/>
              <a:t>(let </a:t>
            </a:r>
            <a:r>
              <a:rPr lang="en-US" sz="2000" dirty="0" smtClean="0"/>
              <a:t>t </a:t>
            </a:r>
            <a:r>
              <a:rPr lang="en-US" sz="2000" dirty="0"/>
              <a:t>= </a:t>
            </a:r>
            <a:r>
              <a:rPr lang="en-US" sz="2000" dirty="0" smtClean="0"/>
              <a:t>y)</a:t>
            </a:r>
            <a:endParaRPr lang="en-US" dirty="0"/>
          </a:p>
          <a:p>
            <a:pPr algn="ctr"/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35814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6</a:t>
            </a:r>
            <a:r>
              <a:rPr lang="en-US" sz="2400" dirty="0" smtClean="0"/>
              <a:t>x + 6y = 30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5506997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4</a:t>
            </a:r>
            <a:r>
              <a:rPr lang="en-US" sz="2400" dirty="0" smtClean="0"/>
              <a:t>x + 8y = 30.20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02582" y="2971800"/>
            <a:ext cx="1905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6</a:t>
            </a:r>
            <a:r>
              <a:rPr lang="en-US" sz="2000" dirty="0" smtClean="0"/>
              <a:t>x + 6y = 30</a:t>
            </a:r>
          </a:p>
          <a:p>
            <a:r>
              <a:rPr lang="en-US" sz="2000" dirty="0" smtClean="0"/>
              <a:t>- 6x         -6x</a:t>
            </a:r>
          </a:p>
          <a:p>
            <a:r>
              <a:rPr lang="en-US" sz="2000" dirty="0" smtClean="0"/>
              <a:t>  6y = -6x + 30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6           6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y = -x + 5</a:t>
            </a:r>
            <a:endParaRPr lang="en-US" sz="20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010400" y="5410200"/>
            <a:ext cx="15621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81800" y="4724400"/>
                <a:ext cx="2078182" cy="1899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 smtClean="0"/>
                  <a:t>4x + 8y = 30.20</a:t>
                </a:r>
              </a:p>
              <a:p>
                <a:r>
                  <a:rPr lang="en-US" sz="2000" dirty="0" smtClean="0"/>
                  <a:t>  -4x            -4x 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8y = -4x + 30.20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8             8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+3.775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1800" y="4724400"/>
                <a:ext cx="2078182" cy="1899623"/>
              </a:xfrm>
              <a:prstGeom prst="rect">
                <a:avLst/>
              </a:prstGeom>
              <a:blipFill rotWithShape="1">
                <a:blip r:embed="rId2"/>
                <a:stretch>
                  <a:fillRect t="-1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>
            <a:off x="7010400" y="3581400"/>
            <a:ext cx="15621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960177" y="5638800"/>
            <a:ext cx="43122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605279" y="5638800"/>
            <a:ext cx="9672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934200" y="3962400"/>
            <a:ext cx="43122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79302" y="3962400"/>
            <a:ext cx="9672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90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2453045"/>
                  </p:ext>
                </p:extLst>
              </p:nvPr>
            </p:nvGraphicFramePr>
            <p:xfrm>
              <a:off x="304799" y="2061883"/>
              <a:ext cx="8458201" cy="464371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19401"/>
                    <a:gridCol w="5638800"/>
                  </a:tblGrid>
                  <a:tr h="91440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Equations</a:t>
                          </a:r>
                          <a:r>
                            <a:rPr lang="en-US" sz="1800" baseline="0" dirty="0" smtClean="0">
                              <a:effectLst/>
                            </a:rPr>
                            <a:t> in Slope-Intercept Form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40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Graph of the System </a:t>
                          </a:r>
                          <a:endParaRPr lang="en-US" sz="4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721223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1)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en-US" sz="2800" dirty="0" smtClean="0"/>
                            <a:t>y =</a:t>
                          </a:r>
                          <a:r>
                            <a:rPr lang="en-US" sz="2800" baseline="0" dirty="0" smtClean="0"/>
                            <a:t> -x + 5</a:t>
                          </a:r>
                          <a:endParaRPr lang="en-US" sz="2800" dirty="0" smtClean="0"/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00809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smtClean="0">
                              <a:effectLst/>
                            </a:rPr>
                            <a:t>2)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+3.775</m:t>
                              </m:r>
                            </m:oMath>
                          </a14:m>
                          <a:endParaRPr lang="en-US" sz="2800" dirty="0"/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2453045"/>
                  </p:ext>
                </p:extLst>
              </p:nvPr>
            </p:nvGraphicFramePr>
            <p:xfrm>
              <a:off x="304799" y="2061883"/>
              <a:ext cx="8458201" cy="464371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19401"/>
                    <a:gridCol w="5638800"/>
                  </a:tblGrid>
                  <a:tr h="91440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800" dirty="0" smtClean="0">
                              <a:effectLst/>
                            </a:rPr>
                            <a:t>Equations</a:t>
                          </a:r>
                          <a:r>
                            <a:rPr lang="en-US" sz="1800" baseline="0" dirty="0" smtClean="0">
                              <a:effectLst/>
                            </a:rPr>
                            <a:t> in Slope-Intercept Form</a:t>
                          </a:r>
                          <a:endParaRPr lang="en-US" sz="1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4000" dirty="0" smtClean="0">
                              <a:effectLst/>
                              <a:latin typeface="Times New Roman"/>
                              <a:ea typeface="Times New Roman"/>
                              <a:cs typeface="Times New Roman"/>
                            </a:rPr>
                            <a:t>Graph of the System </a:t>
                          </a:r>
                          <a:endParaRPr lang="en-US" sz="40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721223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1)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r>
                            <a:rPr lang="en-US" sz="2800" dirty="0" smtClean="0"/>
                            <a:t>y =</a:t>
                          </a:r>
                          <a:r>
                            <a:rPr lang="en-US" sz="2800" baseline="0" dirty="0" smtClean="0"/>
                            <a:t> -x + 5</a:t>
                          </a:r>
                          <a:endParaRPr lang="en-US" sz="2800" dirty="0" smtClean="0"/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</a:rPr>
                            <a:t> </a:t>
                          </a:r>
                          <a:endParaRPr lang="en-US" sz="12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00809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138485" r="-19978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Title 1"/>
          <p:cNvSpPr txBox="1">
            <a:spLocks/>
          </p:cNvSpPr>
          <p:nvPr/>
        </p:nvSpPr>
        <p:spPr>
          <a:xfrm>
            <a:off x="304800" y="304800"/>
            <a:ext cx="8534400" cy="1676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000" smtClean="0">
                <a:effectLst/>
              </a:rPr>
              <a:t>You are getting ready to move and have asked some friends to help. For lunch, you buy the following sandwiches at the local deli for $30: six ham sandwiches and six turkey sandwiches. Later at night, everyone is hungry again and you buy four ham sandwiches and eight turkey sandwiches for $30.60. What is the price of each sandwich?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16"/>
          <a:stretch/>
        </p:blipFill>
        <p:spPr bwMode="auto">
          <a:xfrm>
            <a:off x="3221182" y="2708564"/>
            <a:ext cx="5397086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6352309" y="4423064"/>
            <a:ext cx="152400" cy="2286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094268" y="3505200"/>
            <a:ext cx="1524000" cy="646331"/>
          </a:xfrm>
          <a:prstGeom prst="borderCallout1">
            <a:avLst>
              <a:gd name="adj1" fmla="val 80913"/>
              <a:gd name="adj2" fmla="val -2878"/>
              <a:gd name="adj3" fmla="val 148941"/>
              <a:gd name="adj4" fmla="val -40151"/>
            </a:avLst>
          </a:prstGeom>
          <a:solidFill>
            <a:schemeClr val="bg1"/>
          </a:solidFill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Solution set is (2, </a:t>
            </a:r>
            <a:r>
              <a:rPr lang="en-US" b="1" dirty="0"/>
              <a:t>3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9775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632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Graph </a:t>
            </a:r>
            <a:r>
              <a:rPr lang="en-US" sz="2800" b="1" dirty="0"/>
              <a:t>each equation.  Where is the solution set located? </a:t>
            </a:r>
          </a:p>
          <a:p>
            <a:pPr marL="0" indent="0">
              <a:buNone/>
            </a:pPr>
            <a:endParaRPr lang="en-US" sz="2800" b="1" dirty="0"/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Remember </a:t>
            </a:r>
            <a:r>
              <a:rPr lang="en-US" sz="2800" b="1" dirty="0"/>
              <a:t>what x and y equals when it relates the word problem: </a:t>
            </a:r>
            <a:endParaRPr lang="en-US" sz="2800" b="1" dirty="0" smtClean="0"/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x </a:t>
            </a:r>
            <a:r>
              <a:rPr lang="en-US" sz="2800" b="1" dirty="0"/>
              <a:t>= </a:t>
            </a:r>
            <a:r>
              <a:rPr lang="en-US" sz="2800" b="1" dirty="0" smtClean="0"/>
              <a:t>______________     and      y </a:t>
            </a:r>
            <a:r>
              <a:rPr lang="en-US" sz="2800" b="1" dirty="0"/>
              <a:t>= </a:t>
            </a:r>
            <a:r>
              <a:rPr lang="en-US" sz="2800" b="1" dirty="0" smtClean="0"/>
              <a:t>_____________</a:t>
            </a:r>
            <a:r>
              <a:rPr lang="en-US" sz="2800" b="1" dirty="0"/>
              <a:t> 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What </a:t>
            </a:r>
            <a:r>
              <a:rPr lang="en-US" sz="2800" b="1" dirty="0"/>
              <a:t>does the solution set mean?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43200" y="100078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The solution is located at (2, </a:t>
            </a:r>
            <a:r>
              <a:rPr lang="en-US" sz="2800" b="1" u="sng" dirty="0"/>
              <a:t>3</a:t>
            </a:r>
            <a:r>
              <a:rPr lang="en-US" sz="2800" b="1" u="sng" dirty="0" smtClean="0"/>
              <a:t>).</a:t>
            </a:r>
            <a:endParaRPr lang="en-US" sz="28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3389293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cost of ham sandwiches</a:t>
            </a:r>
            <a:endParaRPr lang="en-US" sz="28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5410200" y="3389293"/>
            <a:ext cx="350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/>
              <a:t>cost of turkey sandwiches</a:t>
            </a:r>
            <a:endParaRPr lang="en-US" sz="28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3340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/>
              <a:t>Ham sandwiches cost  $2 each and turkey sandwiches cost $3 each.</a:t>
            </a:r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385828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14478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>
                <a:effectLst/>
              </a:rPr>
              <a:t>The concession stand is selling hot dogs and hamburgers during a game. At halftime, they sold a total of </a:t>
            </a:r>
            <a:r>
              <a:rPr lang="en-US" sz="2000" dirty="0" smtClean="0">
                <a:effectLst/>
              </a:rPr>
              <a:t>50 </a:t>
            </a:r>
            <a:r>
              <a:rPr lang="en-US" sz="2000" dirty="0">
                <a:effectLst/>
              </a:rPr>
              <a:t>hot dogs and hamburgers and brought in $105.50. How many of each item did they sell if hamburgers sold for $1.50 and hot dogs sold for $1.25?</a:t>
            </a:r>
            <a:br>
              <a:rPr lang="en-US" sz="2000" dirty="0">
                <a:effectLst/>
              </a:rPr>
            </a:b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1026722"/>
              </p:ext>
            </p:extLst>
          </p:nvPr>
        </p:nvGraphicFramePr>
        <p:xfrm>
          <a:off x="304799" y="1447801"/>
          <a:ext cx="8458201" cy="50606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9401"/>
                <a:gridCol w="1524000"/>
                <a:gridCol w="2213226"/>
                <a:gridCol w="1901574"/>
              </a:tblGrid>
              <a:tr h="8381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Equation in Words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Variables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Equation </a:t>
                      </a:r>
                      <a:r>
                        <a:rPr lang="en-US" sz="1800" dirty="0">
                          <a:effectLst/>
                        </a:rPr>
                        <a:t>with Numbers/Variables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Equation </a:t>
                      </a:r>
                      <a:r>
                        <a:rPr lang="en-US" sz="1800" dirty="0">
                          <a:effectLst/>
                        </a:rPr>
                        <a:t>in Slope-Intercept Form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883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7364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8655" y="2743476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50 hotdog and hamburgers were sold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53291" y="4495800"/>
            <a:ext cx="266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With selling hotdogs for .50 and hamburgers for $1, $105.50 was made.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2817251"/>
            <a:ext cx="1752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h</a:t>
            </a:r>
            <a:r>
              <a:rPr lang="en-US" sz="2000" dirty="0" smtClean="0"/>
              <a:t>  = hotdogs</a:t>
            </a:r>
          </a:p>
          <a:p>
            <a:pPr algn="ctr"/>
            <a:r>
              <a:rPr lang="en-US" sz="1400" dirty="0" smtClean="0"/>
              <a:t>(let h = x)</a:t>
            </a:r>
            <a:endParaRPr lang="en-US" sz="12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b = hamburgers</a:t>
            </a:r>
          </a:p>
          <a:p>
            <a:pPr algn="ctr"/>
            <a:r>
              <a:rPr lang="en-US" dirty="0"/>
              <a:t>(let b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y)</a:t>
            </a:r>
            <a:endParaRPr lang="en-US" sz="1600" dirty="0"/>
          </a:p>
          <a:p>
            <a:pPr algn="ctr"/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29718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x + y = 50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4876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0.5x + y = 75.50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02582" y="25146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 + y = 50</a:t>
            </a:r>
          </a:p>
          <a:p>
            <a:r>
              <a:rPr lang="en-US" sz="2000" dirty="0" smtClean="0"/>
              <a:t>   - x         -x</a:t>
            </a:r>
          </a:p>
          <a:p>
            <a:r>
              <a:rPr lang="en-US" sz="2000" dirty="0" smtClean="0"/>
              <a:t>   y = -x + 50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858000" y="4876800"/>
            <a:ext cx="184958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05600" y="42672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0.5x + y = 75.5</a:t>
            </a:r>
          </a:p>
          <a:p>
            <a:r>
              <a:rPr lang="en-US" dirty="0" smtClean="0"/>
              <a:t>    -</a:t>
            </a:r>
            <a:r>
              <a:rPr lang="en-US" dirty="0"/>
              <a:t>0</a:t>
            </a:r>
            <a:r>
              <a:rPr lang="en-US" dirty="0" smtClean="0"/>
              <a:t>.5x         -0.5x </a:t>
            </a:r>
          </a:p>
          <a:p>
            <a:r>
              <a:rPr lang="en-US" dirty="0"/>
              <a:t> </a:t>
            </a:r>
            <a:r>
              <a:rPr lang="en-US" dirty="0" smtClean="0"/>
              <a:t>    y = -0.5x + 75.5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934200" y="3202632"/>
            <a:ext cx="15621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7394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Write the solution of each system of equation as an ordered pair.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" r="1274"/>
          <a:stretch/>
        </p:blipFill>
        <p:spPr bwMode="auto">
          <a:xfrm>
            <a:off x="152400" y="1828800"/>
            <a:ext cx="8693727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lowchart: Connector 3"/>
          <p:cNvSpPr/>
          <p:nvPr/>
        </p:nvSpPr>
        <p:spPr>
          <a:xfrm>
            <a:off x="2514600" y="40386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3429000"/>
            <a:ext cx="917863" cy="44267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(4, -3)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772400" y="3429000"/>
            <a:ext cx="917863" cy="44267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(8, -3)</a:t>
            </a:r>
            <a:endParaRPr lang="en-US" sz="2000" b="1" dirty="0"/>
          </a:p>
        </p:txBody>
      </p:sp>
      <p:sp>
        <p:nvSpPr>
          <p:cNvPr id="9" name="Flowchart: Connector 8"/>
          <p:cNvSpPr/>
          <p:nvPr/>
        </p:nvSpPr>
        <p:spPr>
          <a:xfrm>
            <a:off x="7239000" y="50292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399" y="5791200"/>
            <a:ext cx="8156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Both systems have only ONE SOLUTION.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3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9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Write the solution of each system of equation as an ordered pair.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13" y="1828800"/>
            <a:ext cx="8854687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lowchart: Connector 3"/>
          <p:cNvSpPr/>
          <p:nvPr/>
        </p:nvSpPr>
        <p:spPr>
          <a:xfrm>
            <a:off x="1828800" y="39624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06537" y="3138726"/>
            <a:ext cx="917863" cy="44267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(2, -2)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001000" y="3276600"/>
            <a:ext cx="917863" cy="44267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(1, </a:t>
            </a:r>
            <a:r>
              <a:rPr lang="en-US" sz="2000" b="1" dirty="0"/>
              <a:t>2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7" name="Flowchart: Connector 6"/>
          <p:cNvSpPr/>
          <p:nvPr/>
        </p:nvSpPr>
        <p:spPr>
          <a:xfrm>
            <a:off x="5943600" y="32766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3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Write the solution of each system of equation as an ordered pair.</a:t>
            </a:r>
            <a:endParaRPr lang="en-US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8915099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041613" y="3604022"/>
                <a:ext cx="758987" cy="51077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ea typeface="Cambria Math"/>
                        </a:rPr>
                        <m:t>∅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1613" y="3604022"/>
                <a:ext cx="758987" cy="510778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080213" y="3581400"/>
                <a:ext cx="758987" cy="51077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ea typeface="Cambria Math"/>
                        </a:rPr>
                        <m:t>∅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0213" y="3581400"/>
                <a:ext cx="758987" cy="510778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57200" y="5867400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Parallel lines do not intersect.  Therefore, there is 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NO SOLUTION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!</a:t>
            </a:r>
            <a:endParaRPr lang="en-US" sz="28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293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Write the solution of each system of equation as an ordered pair.</a:t>
            </a:r>
            <a:endParaRPr lang="en-US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55" y="1981200"/>
            <a:ext cx="519027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67200" y="1505634"/>
            <a:ext cx="4191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What is different about this graph?  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There </a:t>
            </a:r>
            <a:r>
              <a:rPr lang="en-US" sz="2400" u="sng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appears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 to only be one line graphed.  We call this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coinciding lines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.  </a:t>
            </a:r>
            <a:endParaRPr lang="en-US" sz="24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95078" y="3352800"/>
            <a:ext cx="32679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Because there are more than one line on top of each other, what can we conclude about the solution set?</a:t>
            </a:r>
          </a:p>
          <a:p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There are 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infinite many solutions</a:t>
            </a:r>
            <a:endParaRPr lang="en-US" sz="24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191000" y="3832622"/>
                <a:ext cx="1143000" cy="510778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ea typeface="Cambria Math"/>
                        </a:rPr>
                        <m:t>ℝ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0" y="3832622"/>
                <a:ext cx="1143000" cy="510778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044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Write the solution of each system of equation as an ordered pair.</a:t>
            </a:r>
            <a:endParaRPr lang="en-US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79464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lowchart: Connector 4"/>
          <p:cNvSpPr/>
          <p:nvPr/>
        </p:nvSpPr>
        <p:spPr>
          <a:xfrm>
            <a:off x="3733800" y="3886200"/>
            <a:ext cx="177129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05601" y="3429000"/>
            <a:ext cx="1066800" cy="44267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(-3, 0)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247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System of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When finding the solution to a system of equation, </a:t>
            </a:r>
            <a:r>
              <a:rPr lang="en-US" sz="3200" b="1" u="sng" dirty="0" smtClean="0"/>
              <a:t>finding the point of intersection is required.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To do this, </a:t>
            </a:r>
            <a:r>
              <a:rPr lang="en-US" sz="3200" u="sng" dirty="0" smtClean="0"/>
              <a:t>the equations </a:t>
            </a:r>
            <a:r>
              <a:rPr lang="en-US" sz="3200" b="1" u="sng" dirty="0" smtClean="0"/>
              <a:t>must</a:t>
            </a:r>
            <a:r>
              <a:rPr lang="en-US" sz="3200" u="sng" dirty="0" smtClean="0"/>
              <a:t> be graphed</a:t>
            </a:r>
            <a:r>
              <a:rPr lang="en-US" sz="3200" dirty="0" smtClean="0"/>
              <a:t>.  Therefore, the equation must be put in </a:t>
            </a:r>
            <a:r>
              <a:rPr lang="en-US" sz="3200" b="1" dirty="0" smtClean="0"/>
              <a:t>SLOPE-INTERCEPT FORM</a:t>
            </a:r>
            <a:r>
              <a:rPr lang="en-US" sz="3200" dirty="0" smtClean="0"/>
              <a:t>.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133600" y="5334000"/>
                <a:ext cx="47244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/>
                        </a:rPr>
                        <m:t>𝑦</m:t>
                      </m:r>
                      <m:r>
                        <a:rPr lang="en-US" sz="4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4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/>
                        </a:rPr>
                        <m:t>𝑚𝑥</m:t>
                      </m:r>
                      <m:r>
                        <a:rPr lang="en-US" sz="4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en-US" sz="4400" b="0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/>
                        </a:rPr>
                        <m:t>𝑏</m:t>
                      </m:r>
                    </m:oMath>
                  </m:oMathPara>
                </a14:m>
                <a:endParaRPr lang="en-US" sz="4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5334000"/>
                <a:ext cx="4724400" cy="76944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281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87096727"/>
                  </p:ext>
                </p:extLst>
              </p:nvPr>
            </p:nvGraphicFramePr>
            <p:xfrm>
              <a:off x="381000" y="1101303"/>
              <a:ext cx="8305800" cy="5429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921981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Procedures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= −</m:t>
                                </m:r>
                                <m:f>
                                  <m:fPr>
                                    <m:ctrlPr>
                                      <a:rPr lang="en-US" sz="2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>
                                        <a:effectLst/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2800">
                                        <a:effectLst/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+4</m:t>
                                </m:r>
                              </m:oMath>
                            </m:oMathPara>
                          </a14:m>
                          <a:endParaRPr lang="en-US" sz="280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−2</m:t>
                                </m:r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sz="2800">
                                    <a:effectLst/>
                                    <a:latin typeface="Cambria Math"/>
                                  </a:rPr>
                                  <m:t>=8</m:t>
                                </m:r>
                              </m:oMath>
                            </m:oMathPara>
                          </a14:m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22693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Put each equation in Slope-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Intercept Form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aseline="0" dirty="0" smtClean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21981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Identify the slope and y-   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intercept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m = </a:t>
                          </a:r>
                          <a:r>
                            <a:rPr lang="en-US" sz="2800" dirty="0" smtClean="0">
                              <a:effectLst/>
                            </a:rPr>
                            <a:t>____ b </a:t>
                          </a:r>
                          <a:r>
                            <a:rPr lang="en-US" sz="2800" dirty="0">
                              <a:effectLst/>
                            </a:rPr>
                            <a:t>= </a:t>
                          </a:r>
                          <a:r>
                            <a:rPr lang="en-US" sz="2800" dirty="0" smtClean="0">
                              <a:effectLst/>
                            </a:rPr>
                            <a:t>____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m = ____ b =____</a:t>
                          </a:r>
                          <a:endParaRPr lang="en-US" sz="28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87096727"/>
                  </p:ext>
                </p:extLst>
              </p:nvPr>
            </p:nvGraphicFramePr>
            <p:xfrm>
              <a:off x="381000" y="1101303"/>
              <a:ext cx="8305800" cy="54290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43440"/>
                    <a:gridCol w="2877173"/>
                    <a:gridCol w="2785187"/>
                  </a:tblGrid>
                  <a:tr h="921981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Procedures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5"/>
                          <a:stretch>
                            <a:fillRect l="-91949" t="-662" r="-96822" b="-5132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5"/>
                          <a:stretch>
                            <a:fillRect l="-198249" t="-662" b="-513245"/>
                          </a:stretch>
                        </a:blipFill>
                      </a:tcPr>
                    </a:tc>
                  </a:tr>
                  <a:tr h="3226934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Put each equation in Slope-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Intercept Form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baseline="0" dirty="0" smtClean="0">
                            <a:effectLst/>
                            <a:latin typeface="+mn-lt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128016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Identify the slope and y-   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 smtClean="0">
                              <a:effectLst/>
                            </a:rPr>
                            <a:t>intercept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2800" dirty="0">
                              <a:effectLst/>
                            </a:rPr>
                            <a:t>m = </a:t>
                          </a:r>
                          <a:r>
                            <a:rPr lang="en-US" sz="2800" dirty="0" smtClean="0">
                              <a:effectLst/>
                            </a:rPr>
                            <a:t>____ b </a:t>
                          </a:r>
                          <a:r>
                            <a:rPr lang="en-US" sz="2800" dirty="0">
                              <a:effectLst/>
                            </a:rPr>
                            <a:t>= </a:t>
                          </a:r>
                          <a:r>
                            <a:rPr lang="en-US" sz="2800" dirty="0" smtClean="0">
                              <a:effectLst/>
                            </a:rPr>
                            <a:t>____</a:t>
                          </a:r>
                          <a:endParaRPr lang="en-US" sz="2800" dirty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>
                              <a:effectLst/>
                            </a:rPr>
                            <a:t> </a:t>
                          </a:r>
                          <a:endParaRPr lang="en-US" sz="2800" dirty="0" smtClean="0">
                            <a:effectLst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800" dirty="0" smtClean="0">
                              <a:effectLst/>
                            </a:rPr>
                            <a:t>m = ____ b =____</a:t>
                          </a:r>
                          <a:endParaRPr lang="en-US" sz="2800" dirty="0" smtClean="0">
                            <a:effectLst/>
                            <a:latin typeface="Times New Roman"/>
                            <a:ea typeface="Times New Roman"/>
                            <a:cs typeface="Times New Roman"/>
                          </a:endParaRP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28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algn="l"/>
            <a:r>
              <a:rPr lang="en-US" sz="4800" dirty="0" smtClean="0"/>
              <a:t>Find the solution set for </a:t>
            </a:r>
            <a:endParaRPr lang="en-US" sz="4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086600" y="124691"/>
                <a:ext cx="1753429" cy="9766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1" i="1" smtClean="0">
                                  <a:solidFill>
                                    <a:schemeClr val="bg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=−</m:t>
                                </m:r>
                                <m:f>
                                  <m:fPr>
                                    <m:ctrlPr>
                                      <a:rPr lang="en-US" b="1" i="1" smtClean="0">
                                        <a:solidFill>
                                          <a:schemeClr val="bg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 smtClean="0">
                                        <a:solidFill>
                                          <a:schemeClr val="bg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b="1" i="1" smtClean="0">
                                        <a:solidFill>
                                          <a:schemeClr val="bg2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𝟐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𝒙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 −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en-US" b="1" i="1" smtClean="0">
                                    <a:solidFill>
                                      <a:schemeClr val="bg2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𝟖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124691"/>
                <a:ext cx="1753429" cy="97661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200400" y="2362200"/>
            <a:ext cx="2514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Already in the correct format!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33800" y="5257800"/>
                <a:ext cx="72390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5257800"/>
                <a:ext cx="723900" cy="78380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181600" y="5558135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4</a:t>
            </a:r>
            <a:endParaRPr lang="en-US" sz="2400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6400800" y="2839253"/>
            <a:ext cx="1828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400800" y="3733800"/>
            <a:ext cx="533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315200" y="3733800"/>
            <a:ext cx="914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591300" y="5257800"/>
                <a:ext cx="723900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1300" y="5257800"/>
                <a:ext cx="723900" cy="78380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7963314" y="5573012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-4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715000" y="1981200"/>
                <a:ext cx="2743200" cy="37288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/>
                  <a:t> 3x – 2y = 8</a:t>
                </a:r>
              </a:p>
              <a:p>
                <a:r>
                  <a:rPr lang="en-US" sz="2800" dirty="0">
                    <a:ea typeface="Times New Roman"/>
                    <a:cs typeface="Times New Roman"/>
                  </a:rPr>
                  <a:t>     -3x          - 3x</a:t>
                </a:r>
              </a:p>
              <a:p>
                <a:endParaRPr lang="en-US" sz="2800" dirty="0">
                  <a:ea typeface="Times New Roman"/>
                  <a:cs typeface="Times New Roman"/>
                </a:endParaRPr>
              </a:p>
              <a:p>
                <a:r>
                  <a:rPr lang="en-US" sz="2800" dirty="0">
                    <a:ea typeface="Times New Roman"/>
                    <a:cs typeface="Times New Roman"/>
                  </a:rPr>
                  <a:t>     -2y = -3x + 8</a:t>
                </a:r>
              </a:p>
              <a:p>
                <a:r>
                  <a:rPr lang="en-US" sz="2800" dirty="0">
                    <a:ea typeface="Times New Roman"/>
                    <a:cs typeface="Times New Roman"/>
                  </a:rPr>
                  <a:t>     -2           -2</a:t>
                </a:r>
                <a:br>
                  <a:rPr lang="en-US" sz="2800" dirty="0">
                    <a:ea typeface="Times New Roman"/>
                    <a:cs typeface="Times New Roman"/>
                  </a:rPr>
                </a:br>
                <a:endParaRPr lang="en-US" sz="2800" dirty="0">
                  <a:ea typeface="Times New Roman"/>
                  <a:cs typeface="Times New Roman"/>
                </a:endParaRPr>
              </a:p>
              <a:p>
                <a:r>
                  <a:rPr lang="en-US" sz="2800" dirty="0">
                    <a:ea typeface="Times New Roman"/>
                    <a:cs typeface="Times New Roman"/>
                  </a:rPr>
                  <a:t>  </a:t>
                </a:r>
                <a14:m>
                  <m:oMath xmlns:m="http://schemas.openxmlformats.org/officeDocument/2006/math">
                    <m:r>
                      <a:rPr lang="en-US" sz="2800">
                        <a:latin typeface="Cambria Math"/>
                        <a:ea typeface="Times New Roman"/>
                        <a:cs typeface="Times New Roman"/>
                      </a:rPr>
                      <m:t>     </m:t>
                    </m:r>
                    <m:r>
                      <a:rPr lang="en-US" sz="2800" i="1">
                        <a:latin typeface="Cambria Math"/>
                        <a:ea typeface="Times New Roman"/>
                        <a:cs typeface="Times New Roman"/>
                      </a:rPr>
                      <m:t>𝑦</m:t>
                    </m:r>
                    <m:r>
                      <a:rPr lang="en-US" sz="2800" i="1">
                        <a:latin typeface="Cambria Math"/>
                        <a:ea typeface="Times New Roman"/>
                        <a:cs typeface="Times New Roman"/>
                      </a:rPr>
                      <m:t>= 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  <a:cs typeface="Times New Roman"/>
                          </a:rPr>
                          <m:t>3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  <a:cs typeface="Times New Roman"/>
                          </a:rPr>
                          <m:t>2</m:t>
                        </m:r>
                      </m:den>
                    </m:f>
                    <m:r>
                      <a:rPr lang="en-US" sz="2800" i="1">
                        <a:latin typeface="Cambria Math"/>
                        <a:cs typeface="Times New Roman"/>
                      </a:rPr>
                      <m:t>𝑥</m:t>
                    </m:r>
                    <m:r>
                      <a:rPr lang="en-US" sz="2800" i="1">
                        <a:latin typeface="Cambria Math"/>
                        <a:cs typeface="Times New Roman"/>
                      </a:rPr>
                      <m:t> −4</m:t>
                    </m:r>
                  </m:oMath>
                </a14:m>
                <a:endParaRPr lang="en-US" sz="2800" dirty="0">
                  <a:ea typeface="Times New Roman"/>
                  <a:cs typeface="Times New Roman"/>
                </a:endParaRPr>
              </a:p>
              <a:p>
                <a:endParaRPr lang="en-US" sz="28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0" y="1981200"/>
                <a:ext cx="2743200" cy="3728841"/>
              </a:xfrm>
              <a:prstGeom prst="rect">
                <a:avLst/>
              </a:prstGeom>
              <a:blipFill rotWithShape="1">
                <a:blip r:embed="rId7"/>
                <a:stretch>
                  <a:fillRect t="-1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321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4" grpId="0"/>
      <p:bldP spid="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1645</TotalTime>
  <Words>1772</Words>
  <Application>Microsoft Office PowerPoint</Application>
  <PresentationFormat>On-screen Show (4:3)</PresentationFormat>
  <Paragraphs>526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Cambria Math</vt:lpstr>
      <vt:lpstr>Century Gothic</vt:lpstr>
      <vt:lpstr>Courier New</vt:lpstr>
      <vt:lpstr>Palatino Linotype</vt:lpstr>
      <vt:lpstr>Times New Roman</vt:lpstr>
      <vt:lpstr>Executive</vt:lpstr>
      <vt:lpstr>Intro to Systems of Equations and Graphing</vt:lpstr>
      <vt:lpstr>What is a System of Equation?</vt:lpstr>
      <vt:lpstr>Write the solution of each system of equation as an ordered pair.</vt:lpstr>
      <vt:lpstr>Write the solution of each system of equation as an ordered pair.</vt:lpstr>
      <vt:lpstr>Write the solution of each system of equation as an ordered pair.</vt:lpstr>
      <vt:lpstr>Write the solution of each system of equation as an ordered pair.</vt:lpstr>
      <vt:lpstr>Write the solution of each system of equation as an ordered pair.</vt:lpstr>
      <vt:lpstr>Graphing System of Equations</vt:lpstr>
      <vt:lpstr>Find the solution set for </vt:lpstr>
      <vt:lpstr>Draw each line on the same grid.</vt:lpstr>
      <vt:lpstr>Find the solution set for </vt:lpstr>
      <vt:lpstr>Draw each line on the same grid.</vt:lpstr>
      <vt:lpstr>Find the solution set for </vt:lpstr>
      <vt:lpstr>Graph each equation in the graphing calculator and answer the following questions.</vt:lpstr>
      <vt:lpstr>Find the solution set for </vt:lpstr>
      <vt:lpstr>Graph each equation in the graphing calculator and answer the following questions.</vt:lpstr>
      <vt:lpstr>Application of Systems of Equations</vt:lpstr>
      <vt:lpstr>When you are given a word problem, remember to do the following:</vt:lpstr>
      <vt:lpstr>The school is selling tickets to a band concert. On the first day of ticket sales, the school sold 3 adult tickets and 1 student tickets for a total of $28. The school took in $32 on the second day by selling 3 adult tickets and 2 student tickets. Find the price of a student ticket and an adult ticket. </vt:lpstr>
      <vt:lpstr>The school is selling tickets to a band concert. On the first day of ticket sales, the school sold 3 adult tickets and 1 student tickets for a total of $28. The school took in $32 on the second day by selling 3 adult tickets and 2 student tickets. Find the price of a student ticket and an adult ticket. </vt:lpstr>
      <vt:lpstr>PowerPoint Presentation</vt:lpstr>
      <vt:lpstr>You are getting ready to move and have asked some friends to help. For lunch, you buy the following sandwiches at the local deli for $30: six ham sandwiches and six turkey sandwiches. Later at night, everyone is hungry again and you buy four ham sandwiches and eight turkey sandwiches for $30.60. What is the price of each sandwich?</vt:lpstr>
      <vt:lpstr>PowerPoint Presentation</vt:lpstr>
      <vt:lpstr>PowerPoint Presentation</vt:lpstr>
      <vt:lpstr>The concession stand is selling hot dogs and hamburgers during a game. At halftime, they sold a total of 50 hot dogs and hamburgers and brought in $105.50. How many of each item did they sell if hamburgers sold for $1.50 and hot dogs sold for $1.25?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Systems of Equations and Graphing</dc:title>
  <dc:creator>Tammy L. Wallace (tlwallace)</dc:creator>
  <cp:lastModifiedBy>Cynthia H. Morgan</cp:lastModifiedBy>
  <cp:revision>39</cp:revision>
  <dcterms:created xsi:type="dcterms:W3CDTF">2014-06-23T16:25:47Z</dcterms:created>
  <dcterms:modified xsi:type="dcterms:W3CDTF">2015-01-29T20:23:23Z</dcterms:modified>
</cp:coreProperties>
</file>